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49" r:id="rId3"/>
    <p:sldId id="286" r:id="rId4"/>
    <p:sldId id="334" r:id="rId5"/>
    <p:sldId id="257" r:id="rId6"/>
    <p:sldId id="306" r:id="rId7"/>
    <p:sldId id="331" r:id="rId8"/>
    <p:sldId id="309" r:id="rId9"/>
    <p:sldId id="261" r:id="rId10"/>
    <p:sldId id="262" r:id="rId11"/>
    <p:sldId id="263" r:id="rId12"/>
    <p:sldId id="278" r:id="rId13"/>
    <p:sldId id="264" r:id="rId14"/>
    <p:sldId id="265" r:id="rId15"/>
    <p:sldId id="279" r:id="rId16"/>
    <p:sldId id="267" r:id="rId17"/>
    <p:sldId id="268" r:id="rId18"/>
    <p:sldId id="282" r:id="rId19"/>
    <p:sldId id="269" r:id="rId20"/>
    <p:sldId id="270" r:id="rId21"/>
    <p:sldId id="281" r:id="rId22"/>
    <p:sldId id="273" r:id="rId23"/>
    <p:sldId id="271" r:id="rId24"/>
    <p:sldId id="280" r:id="rId25"/>
    <p:sldId id="275" r:id="rId26"/>
    <p:sldId id="283" r:id="rId27"/>
    <p:sldId id="287" r:id="rId28"/>
    <p:sldId id="288" r:id="rId29"/>
    <p:sldId id="310" r:id="rId30"/>
    <p:sldId id="289" r:id="rId31"/>
    <p:sldId id="290" r:id="rId32"/>
    <p:sldId id="311" r:id="rId33"/>
    <p:sldId id="291" r:id="rId34"/>
    <p:sldId id="292" r:id="rId35"/>
    <p:sldId id="293" r:id="rId36"/>
    <p:sldId id="294" r:id="rId37"/>
    <p:sldId id="296" r:id="rId38"/>
    <p:sldId id="297" r:id="rId39"/>
    <p:sldId id="298" r:id="rId40"/>
    <p:sldId id="299" r:id="rId41"/>
    <p:sldId id="302" r:id="rId42"/>
    <p:sldId id="304" r:id="rId43"/>
    <p:sldId id="312" r:id="rId44"/>
    <p:sldId id="301" r:id="rId45"/>
    <p:sldId id="303" r:id="rId46"/>
    <p:sldId id="314" r:id="rId47"/>
    <p:sldId id="316" r:id="rId48"/>
    <p:sldId id="318" r:id="rId49"/>
    <p:sldId id="317" r:id="rId50"/>
    <p:sldId id="319" r:id="rId51"/>
    <p:sldId id="322" r:id="rId52"/>
    <p:sldId id="323" r:id="rId53"/>
    <p:sldId id="320" r:id="rId54"/>
    <p:sldId id="325" r:id="rId55"/>
    <p:sldId id="321" r:id="rId56"/>
    <p:sldId id="326" r:id="rId57"/>
    <p:sldId id="329" r:id="rId58"/>
    <p:sldId id="328" r:id="rId59"/>
    <p:sldId id="332" r:id="rId60"/>
    <p:sldId id="335" r:id="rId61"/>
    <p:sldId id="336" r:id="rId62"/>
    <p:sldId id="337" r:id="rId63"/>
    <p:sldId id="333" r:id="rId64"/>
    <p:sldId id="343" r:id="rId65"/>
    <p:sldId id="342" r:id="rId66"/>
    <p:sldId id="344" r:id="rId67"/>
    <p:sldId id="346" r:id="rId68"/>
    <p:sldId id="347" r:id="rId69"/>
    <p:sldId id="350" r:id="rId70"/>
    <p:sldId id="351" r:id="rId71"/>
    <p:sldId id="348" r:id="rId72"/>
    <p:sldId id="352" r:id="rId73"/>
    <p:sldId id="353" r:id="rId74"/>
    <p:sldId id="338" r:id="rId75"/>
    <p:sldId id="339" r:id="rId76"/>
    <p:sldId id="340" r:id="rId77"/>
    <p:sldId id="341" r:id="rId78"/>
    <p:sldId id="345" r:id="rId7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00FF"/>
    <a:srgbClr val="CC0000"/>
    <a:srgbClr val="FFCC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4" autoAdjust="0"/>
    <p:restoredTop sz="99623" autoAdjust="0"/>
  </p:normalViewPr>
  <p:slideViewPr>
    <p:cSldViewPr>
      <p:cViewPr varScale="1">
        <p:scale>
          <a:sx n="70" d="100"/>
          <a:sy n="7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7795-C209-4D52-92F9-1AAD58B5D6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612620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D7E11-400B-41BC-9D4E-850FC75035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189646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CDD0-E4AE-4FC4-A273-800CBC01DD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39800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D87A0-FBCA-4218-9A80-F89BB3878E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52798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32BB-B2C9-4231-898A-7BF5D77150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50339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3E5C-46CE-4470-A69F-B4C325D567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40664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DDA6-433D-44F1-A6C2-6D9430FD8B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90569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521F-33D2-450A-9E89-2BCDCBB356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89858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63586-864D-42E7-969C-217C927608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860158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9598-F09C-4690-BE7F-1C379A31D0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49437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BE58-F781-46EC-9E90-A86EFDFD0B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36299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A26045-EA56-496A-B191-F9580F8950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0" Type="http://schemas.openxmlformats.org/officeDocument/2006/relationships/slide" Target="slide5.xml"/><Relationship Id="rId4" Type="http://schemas.openxmlformats.org/officeDocument/2006/relationships/oleObject" Target="../embeddings/oleObject1.bin"/><Relationship Id="rId9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3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27.xml"/><Relationship Id="rId4" Type="http://schemas.openxmlformats.org/officeDocument/2006/relationships/slide" Target="slid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1.xml"/><Relationship Id="rId5" Type="http://schemas.openxmlformats.org/officeDocument/2006/relationships/slide" Target="slide33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1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26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2.xml"/><Relationship Id="rId7" Type="http://schemas.openxmlformats.org/officeDocument/2006/relationships/slide" Target="slide1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0.xml"/><Relationship Id="rId4" Type="http://schemas.openxmlformats.org/officeDocument/2006/relationships/slide" Target="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audio" Target="../media/audio5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slide" Target="slide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10.xml"/><Relationship Id="rId7" Type="http://schemas.openxmlformats.org/officeDocument/2006/relationships/slide" Target="slide3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6.xml"/><Relationship Id="rId5" Type="http://schemas.openxmlformats.org/officeDocument/2006/relationships/slide" Target="slide22.xml"/><Relationship Id="rId4" Type="http://schemas.openxmlformats.org/officeDocument/2006/relationships/slide" Target="slide16.xml"/><Relationship Id="rId9" Type="http://schemas.openxmlformats.org/officeDocument/2006/relationships/slide" Target="slide2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5.xml"/><Relationship Id="rId4" Type="http://schemas.openxmlformats.org/officeDocument/2006/relationships/slide" Target="slide2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1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5.xml"/><Relationship Id="rId5" Type="http://schemas.openxmlformats.org/officeDocument/2006/relationships/slide" Target="slide49.xml"/><Relationship Id="rId4" Type="http://schemas.openxmlformats.org/officeDocument/2006/relationships/slide" Target="slide4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slide" Target="slide4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5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8.wav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7.wav"/><Relationship Id="rId5" Type="http://schemas.openxmlformats.org/officeDocument/2006/relationships/audio" Target="../media/audio1.wav"/><Relationship Id="rId4" Type="http://schemas.openxmlformats.org/officeDocument/2006/relationships/slide" Target="slide6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6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2.xml"/><Relationship Id="rId4" Type="http://schemas.openxmlformats.org/officeDocument/2006/relationships/slide" Target="slide7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77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3" Type="http://schemas.openxmlformats.org/officeDocument/2006/relationships/slide" Target="slide13.xml"/><Relationship Id="rId7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9.xml"/><Relationship Id="rId4" Type="http://schemas.openxmlformats.org/officeDocument/2006/relationships/slide" Target="slide16.xml"/><Relationship Id="rId9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" Target="slide75.xml"/><Relationship Id="rId3" Type="http://schemas.openxmlformats.org/officeDocument/2006/relationships/slide" Target="slide36.xml"/><Relationship Id="rId7" Type="http://schemas.openxmlformats.org/officeDocument/2006/relationships/slide" Target="slide1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0.xml"/><Relationship Id="rId4" Type="http://schemas.openxmlformats.org/officeDocument/2006/relationships/slide" Target="slide33.xml"/><Relationship Id="rId9" Type="http://schemas.openxmlformats.org/officeDocument/2006/relationships/slide" Target="slide77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slide" Target="slide75.xml"/><Relationship Id="rId3" Type="http://schemas.openxmlformats.org/officeDocument/2006/relationships/slide" Target="slide50.xml"/><Relationship Id="rId7" Type="http://schemas.openxmlformats.org/officeDocument/2006/relationships/slide" Target="slide1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8.xml"/><Relationship Id="rId5" Type="http://schemas.openxmlformats.org/officeDocument/2006/relationships/slide" Target="slide55.xml"/><Relationship Id="rId4" Type="http://schemas.openxmlformats.org/officeDocument/2006/relationships/slide" Target="slide53.xml"/><Relationship Id="rId9" Type="http://schemas.openxmlformats.org/officeDocument/2006/relationships/slide" Target="slide7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5.xml"/><Relationship Id="rId5" Type="http://schemas.openxmlformats.org/officeDocument/2006/relationships/slide" Target="slide77.xml"/><Relationship Id="rId4" Type="http://schemas.openxmlformats.org/officeDocument/2006/relationships/slide" Target="slide7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9805"/>
            <a:ext cx="19621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Kerülgetős</a:t>
            </a: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2276475"/>
          <a:ext cx="2009775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Bitkép" r:id="rId4" imgW="2010056" imgH="1790476" progId="Paint.Picture">
                  <p:embed/>
                </p:oleObj>
              </mc:Choice>
              <mc:Fallback>
                <p:oleObj name="Bitkép" r:id="rId4" imgW="2010056" imgH="179047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276475"/>
                        <a:ext cx="2009775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885113" y="188913"/>
            <a:ext cx="10080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Verzió:</a:t>
            </a:r>
          </a:p>
          <a:p>
            <a:pPr algn="ctr"/>
            <a:r>
              <a:rPr lang="hu-HU" dirty="0" smtClean="0"/>
              <a:t>2.5</a:t>
            </a:r>
            <a:endParaRPr lang="hu-HU" dirty="0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419475" y="1628775"/>
            <a:ext cx="4752975" cy="12255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Egy egyszerű játék, melyben ki kell kerülni</a:t>
            </a:r>
          </a:p>
          <a:p>
            <a:pPr algn="ctr"/>
            <a:r>
              <a:rPr lang="hu-HU"/>
              <a:t>az akadályokat, és sietni a célba.</a:t>
            </a:r>
          </a:p>
        </p:txBody>
      </p:sp>
      <p:graphicFrame>
        <p:nvGraphicFramePr>
          <p:cNvPr id="2054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331288"/>
              </p:ext>
            </p:extLst>
          </p:nvPr>
        </p:nvGraphicFramePr>
        <p:xfrm>
          <a:off x="1691680" y="1736369"/>
          <a:ext cx="1474788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Bitkép" r:id="rId6" imgW="1114581" imgH="1333333" progId="Paint.Picture">
                  <p:embed/>
                </p:oleObj>
              </mc:Choice>
              <mc:Fallback>
                <p:oleObj name="Bitkép" r:id="rId6" imgW="1114581" imgH="133333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36369"/>
                        <a:ext cx="1474788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1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92500" y="3500438"/>
            <a:ext cx="2017713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Új játék</a:t>
            </a:r>
          </a:p>
        </p:txBody>
      </p:sp>
      <p:sp>
        <p:nvSpPr>
          <p:cNvPr id="2056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492500" y="4149725"/>
            <a:ext cx="2017713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Folytatás</a:t>
            </a:r>
          </a:p>
        </p:txBody>
      </p:sp>
      <p:sp>
        <p:nvSpPr>
          <p:cNvPr id="2057" name="Rectangle 1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492500" y="4797425"/>
            <a:ext cx="2017713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Játékszabály</a:t>
            </a:r>
          </a:p>
        </p:txBody>
      </p:sp>
      <p:sp>
        <p:nvSpPr>
          <p:cNvPr id="2058" name="Rectangle 1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492500" y="5516563"/>
            <a:ext cx="20161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1. pálya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611188" y="3141663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0244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08850" y="5805488"/>
            <a:ext cx="15113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Vissza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39750" y="2060575"/>
            <a:ext cx="4176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Vidd az egeret a Start-ra és nyomj Space-t az indításhoz! 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4140200" y="2708275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  <p:sp>
        <p:nvSpPr>
          <p:cNvPr id="10269" name="Szövegdoboz 1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5 mp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hlinkHover r:id="" action="ppaction://hlinkshowjump?jump=previousslide">
              <a:snd r:embed="rId2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468313" y="2997200"/>
            <a:ext cx="8280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11188" y="3141663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1269" name="Rectangle 5"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306863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1" name="Szövegdoboz 7"/>
          <p:cNvSpPr txBox="1">
            <a:spLocks noChangeArrowheads="1"/>
          </p:cNvSpPr>
          <p:nvPr/>
        </p:nvSpPr>
        <p:spPr bwMode="auto">
          <a:xfrm>
            <a:off x="2124075" y="11588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1. </a:t>
            </a:r>
            <a:r>
              <a:rPr lang="hu-HU" dirty="0" smtClean="0"/>
              <a:t>sorozat 1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</p:txBody>
      </p:sp>
      <p:sp>
        <p:nvSpPr>
          <p:cNvPr id="1229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3600">
                <a:sym typeface="Wingdings" pitchFamily="2" charset="2"/>
              </a:rPr>
              <a:t>Újrakezdés</a:t>
            </a:r>
            <a:endParaRPr lang="hu-HU" sz="3600"/>
          </a:p>
        </p:txBody>
      </p:sp>
      <p:sp>
        <p:nvSpPr>
          <p:cNvPr id="1229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2. pálya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4213" y="16287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3317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402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787900" y="2708275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0" name="Szövegdoboz 27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10 mp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427538" y="3717032"/>
            <a:ext cx="3528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térképen a megcsinált pályák pirosak. A korábban megcsinált pályákat újrajátszhatod, ha megnyomod a pálya számát.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flipH="1" flipV="1">
            <a:off x="4787900" y="3284984"/>
            <a:ext cx="21614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50863" y="1441450"/>
            <a:ext cx="1079500" cy="4824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550863" y="5402263"/>
            <a:ext cx="32400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2998788" y="3746500"/>
            <a:ext cx="792162" cy="2447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2062163" y="3746500"/>
            <a:ext cx="17287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2062163" y="2233613"/>
            <a:ext cx="863600" cy="230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2062163" y="2233613"/>
            <a:ext cx="33845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4583113" y="2593975"/>
            <a:ext cx="647700" cy="3671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4654550" y="4033838"/>
            <a:ext cx="417671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7" name="Rectangle 14"/>
          <p:cNvSpPr>
            <a:spLocks noChangeArrowheads="1"/>
          </p:cNvSpPr>
          <p:nvPr/>
        </p:nvSpPr>
        <p:spPr bwMode="auto">
          <a:xfrm>
            <a:off x="7967663" y="4106863"/>
            <a:ext cx="792162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" name="Rectangle 16"/>
          <p:cNvSpPr>
            <a:spLocks noChangeArrowheads="1"/>
          </p:cNvSpPr>
          <p:nvPr/>
        </p:nvSpPr>
        <p:spPr bwMode="auto">
          <a:xfrm>
            <a:off x="695325" y="15144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4349" name="Rectangle 17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8112125" y="5402263"/>
            <a:ext cx="6477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51" name="Szövegdoboz 17"/>
          <p:cNvSpPr txBox="1">
            <a:spLocks noChangeArrowheads="1"/>
          </p:cNvSpPr>
          <p:nvPr/>
        </p:nvSpPr>
        <p:spPr bwMode="auto">
          <a:xfrm>
            <a:off x="2124075" y="11588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1. </a:t>
            </a:r>
            <a:r>
              <a:rPr lang="hu-HU" dirty="0" smtClean="0"/>
              <a:t>sorozat 2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>
                <a:sym typeface="Wingdings" pitchFamily="2" charset="2"/>
              </a:rPr>
              <a:t>Újrakezdés az 1. pályától</a:t>
            </a:r>
            <a:endParaRPr lang="hu-HU" sz="2000"/>
          </a:p>
        </p:txBody>
      </p:sp>
      <p:sp>
        <p:nvSpPr>
          <p:cNvPr id="1536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pálya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7885113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5" name="Line 14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412" name="Szövegdoboz 27"/>
          <p:cNvSpPr txBox="1">
            <a:spLocks noChangeArrowheads="1"/>
          </p:cNvSpPr>
          <p:nvPr/>
        </p:nvSpPr>
        <p:spPr bwMode="auto">
          <a:xfrm>
            <a:off x="250825" y="476250"/>
            <a:ext cx="1135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25 mp</a:t>
            </a:r>
          </a:p>
        </p:txBody>
      </p:sp>
      <p:sp>
        <p:nvSpPr>
          <p:cNvPr id="12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7900" y="2704823"/>
            <a:ext cx="287338" cy="3023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13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271823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7885113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7667625" y="260350"/>
            <a:ext cx="1296988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101013" y="1412875"/>
            <a:ext cx="431800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11188" y="5805488"/>
            <a:ext cx="79216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11188" y="1412875"/>
            <a:ext cx="1081087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11188" y="1700213"/>
            <a:ext cx="72739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7308850" y="1700213"/>
            <a:ext cx="576263" cy="3816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2051050" y="5084763"/>
            <a:ext cx="57610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2051050" y="2708275"/>
            <a:ext cx="649288" cy="2808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0" name="Rectangle 15"/>
          <p:cNvSpPr>
            <a:spLocks noChangeArrowheads="1"/>
          </p:cNvSpPr>
          <p:nvPr/>
        </p:nvSpPr>
        <p:spPr bwMode="auto">
          <a:xfrm>
            <a:off x="2051050" y="2708275"/>
            <a:ext cx="48974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1" name="Rectangle 16"/>
          <p:cNvSpPr>
            <a:spLocks noChangeArrowheads="1"/>
          </p:cNvSpPr>
          <p:nvPr/>
        </p:nvSpPr>
        <p:spPr bwMode="auto">
          <a:xfrm>
            <a:off x="7885113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6300788" y="2708275"/>
            <a:ext cx="64770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4859338" y="4149725"/>
            <a:ext cx="20891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4" name="Rectangle 19"/>
          <p:cNvSpPr>
            <a:spLocks noChangeArrowheads="1"/>
          </p:cNvSpPr>
          <p:nvPr/>
        </p:nvSpPr>
        <p:spPr bwMode="auto">
          <a:xfrm>
            <a:off x="3132138" y="3500438"/>
            <a:ext cx="172720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5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3492500" y="3789363"/>
            <a:ext cx="1150938" cy="719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7426" name="Rectangle 41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68313" y="4076700"/>
            <a:ext cx="719137" cy="5048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27" name="Rectangle 42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187450" y="2924175"/>
            <a:ext cx="719138" cy="5048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7429" name="Szövegdoboz 22"/>
          <p:cNvSpPr txBox="1">
            <a:spLocks noChangeArrowheads="1"/>
          </p:cNvSpPr>
          <p:nvPr/>
        </p:nvSpPr>
        <p:spPr bwMode="auto">
          <a:xfrm>
            <a:off x="2124075" y="11588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1. </a:t>
            </a:r>
            <a:r>
              <a:rPr lang="hu-HU" dirty="0" smtClean="0"/>
              <a:t>sorozat, 3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5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</p:txBody>
      </p:sp>
      <p:sp>
        <p:nvSpPr>
          <p:cNvPr id="1843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>
                <a:sym typeface="Wingdings" pitchFamily="2" charset="2"/>
              </a:rPr>
              <a:t>Újrakezdés az 1. pályától</a:t>
            </a:r>
            <a:endParaRPr lang="hu-HU" sz="2000"/>
          </a:p>
        </p:txBody>
      </p:sp>
      <p:sp>
        <p:nvSpPr>
          <p:cNvPr id="1843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4. pálya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900113" y="220503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</a:p>
          <a:p>
            <a:pPr algn="ctr"/>
            <a:r>
              <a:rPr lang="hu-HU"/>
              <a:t>pont</a:t>
            </a: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6732588" y="5445125"/>
            <a:ext cx="24114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Ha elrontasz egy pályát</a:t>
            </a:r>
          </a:p>
          <a:p>
            <a:pPr algn="ctr"/>
            <a:r>
              <a:rPr lang="hu-HU"/>
              <a:t>innen kezdheted újból.</a:t>
            </a:r>
          </a:p>
        </p:txBody>
      </p:sp>
      <p:sp>
        <p:nvSpPr>
          <p:cNvPr id="19465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6083300" y="2708275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5724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86" name="Szövegdoboz 29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10 mp</a:t>
            </a:r>
          </a:p>
        </p:txBody>
      </p:sp>
      <p:sp>
        <p:nvSpPr>
          <p:cNvPr id="17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79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1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271823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Egérmutató beállítása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A játszhatóság érdekében (PowerPoint 2010 vagy 2013 esetén) tedd mindig láthatóvá az egérmutatót a következőképpen:</a:t>
            </a:r>
          </a:p>
          <a:p>
            <a:pPr>
              <a:defRPr/>
            </a:pPr>
            <a:r>
              <a:rPr lang="hu-HU" sz="2400" dirty="0" smtClean="0"/>
              <a:t>Kattints a jobb gombbal.</a:t>
            </a:r>
          </a:p>
          <a:p>
            <a:pPr>
              <a:defRPr/>
            </a:pPr>
            <a:r>
              <a:rPr lang="hu-HU" sz="2400" dirty="0" smtClean="0"/>
              <a:t>Menj rá az Egérmutató beállításai / Nyíl </a:t>
            </a:r>
            <a:r>
              <a:rPr lang="hu-HU" sz="2400" dirty="0" err="1" smtClean="0"/>
              <a:t>beállításai-ra</a:t>
            </a:r>
            <a:r>
              <a:rPr lang="hu-HU" sz="2400" dirty="0" smtClean="0"/>
              <a:t>.</a:t>
            </a:r>
          </a:p>
          <a:p>
            <a:pPr>
              <a:defRPr/>
            </a:pPr>
            <a:r>
              <a:rPr lang="hu-HU" sz="2400" dirty="0" smtClean="0"/>
              <a:t>Válaszd ki a „Látható”</a:t>
            </a:r>
            <a:r>
              <a:rPr lang="hu-HU" sz="2400" dirty="0" err="1" smtClean="0"/>
              <a:t>-t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r>
              <a:rPr lang="hu-HU" sz="2400" dirty="0" smtClean="0"/>
              <a:t>Nyomd meg a Mehet gombot a képernyőn.</a:t>
            </a:r>
          </a:p>
        </p:txBody>
      </p:sp>
      <p:sp>
        <p:nvSpPr>
          <p:cNvPr id="7172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00" y="5516563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Mehet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59992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684213" y="1700213"/>
            <a:ext cx="80645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7885113" y="1700213"/>
            <a:ext cx="863600" cy="424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84213" y="4941888"/>
            <a:ext cx="80645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684213" y="2636838"/>
            <a:ext cx="12954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900113" y="220503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684213" y="3644900"/>
            <a:ext cx="1150937" cy="230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9" name="Rectangle 11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900113" y="3860800"/>
            <a:ext cx="792162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7420" name="Rectangle 1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643438" y="1557338"/>
            <a:ext cx="288925" cy="1295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2987675" y="3284538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37" name="AutoShape 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3429000"/>
            <a:ext cx="576262" cy="503238"/>
          </a:xfrm>
          <a:prstGeom prst="actionButtonReturn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3708400" y="3429000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95" name="Rectangle 35"/>
          <p:cNvSpPr>
            <a:spLocks noChangeArrowheads="1"/>
          </p:cNvSpPr>
          <p:nvPr/>
        </p:nvSpPr>
        <p:spPr bwMode="auto">
          <a:xfrm>
            <a:off x="323850" y="2852738"/>
            <a:ext cx="360363" cy="6477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97" name="Szövegdoboz 19"/>
          <p:cNvSpPr txBox="1">
            <a:spLocks noChangeArrowheads="1"/>
          </p:cNvSpPr>
          <p:nvPr/>
        </p:nvSpPr>
        <p:spPr bwMode="auto">
          <a:xfrm>
            <a:off x="2124075" y="11588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1. </a:t>
            </a:r>
            <a:r>
              <a:rPr lang="hu-HU" dirty="0" smtClean="0"/>
              <a:t>sorozat 4</a:t>
            </a:r>
            <a:r>
              <a:rPr lang="hu-HU" dirty="0"/>
              <a:t>. pálya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067944" y="3644900"/>
            <a:ext cx="535467" cy="12969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91" name="Text Box 28"/>
          <p:cNvSpPr txBox="1">
            <a:spLocks noChangeArrowheads="1"/>
          </p:cNvSpPr>
          <p:nvPr/>
        </p:nvSpPr>
        <p:spPr bwMode="auto">
          <a:xfrm>
            <a:off x="2843213" y="3500438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dirty="0"/>
              <a:t>Vigyázz, némelyik akadály mozog!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0394E-6 L -1.11111E-6 0.46257 " pathEditMode="relative" ptsTypes="AA">
                                      <p:cBhvr>
                                        <p:cTn id="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100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2"/>
                  </p:tgtEl>
                </p:cond>
              </p:nextCondLst>
            </p:seq>
          </p:childTnLst>
        </p:cTn>
      </p:par>
    </p:tnLst>
    <p:bldLst>
      <p:bldP spid="17420" grpId="0" animBg="1"/>
      <p:bldP spid="17439" grpId="0" animBg="1"/>
      <p:bldP spid="17437" grpId="0" animBg="1"/>
      <p:bldP spid="17441" grpId="0" animBg="1"/>
      <p:bldP spid="17444" grpId="0" animBg="1"/>
      <p:bldP spid="204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</p:txBody>
      </p:sp>
      <p:sp>
        <p:nvSpPr>
          <p:cNvPr id="2150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3600">
                <a:sym typeface="Wingdings" pitchFamily="2" charset="2"/>
              </a:rPr>
              <a:t>Újrakezdés</a:t>
            </a:r>
            <a:endParaRPr lang="hu-HU" sz="3600"/>
          </a:p>
        </p:txBody>
      </p:sp>
      <p:sp>
        <p:nvSpPr>
          <p:cNvPr id="21509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5. pálya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827088" y="515778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011863" y="5084763"/>
            <a:ext cx="28082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dirty="0"/>
              <a:t>A </a:t>
            </a:r>
            <a:r>
              <a:rPr lang="hu-HU" dirty="0" smtClean="0"/>
              <a:t>sorozat utolsó </a:t>
            </a:r>
            <a:r>
              <a:rPr lang="hu-HU" dirty="0"/>
              <a:t>pályája!</a:t>
            </a:r>
          </a:p>
          <a:p>
            <a:pPr eaLnBrk="1" hangingPunct="1">
              <a:spcBef>
                <a:spcPct val="50000"/>
              </a:spcBef>
            </a:pPr>
            <a:r>
              <a:rPr lang="hu-HU" dirty="0"/>
              <a:t>Nehéz!</a:t>
            </a:r>
          </a:p>
        </p:txBody>
      </p:sp>
      <p:sp>
        <p:nvSpPr>
          <p:cNvPr id="22536" name="Rectangle 3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22537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83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4</a:t>
            </a:r>
          </a:p>
        </p:txBody>
      </p:sp>
      <p:sp>
        <p:nvSpPr>
          <p:cNvPr id="22538" name="Rectangle 32"/>
          <p:cNvSpPr>
            <a:spLocks noChangeArrowheads="1"/>
          </p:cNvSpPr>
          <p:nvPr/>
        </p:nvSpPr>
        <p:spPr bwMode="auto">
          <a:xfrm>
            <a:off x="6659563" y="2708275"/>
            <a:ext cx="287337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22539" name="Line 33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0" name="Line 34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1" name="Line 35"/>
          <p:cNvSpPr>
            <a:spLocks noChangeShapeType="1"/>
          </p:cNvSpPr>
          <p:nvPr/>
        </p:nvSpPr>
        <p:spPr bwMode="auto">
          <a:xfrm>
            <a:off x="5724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2" name="Line 36"/>
          <p:cNvSpPr>
            <a:spLocks noChangeShapeType="1"/>
          </p:cNvSpPr>
          <p:nvPr/>
        </p:nvSpPr>
        <p:spPr bwMode="auto">
          <a:xfrm>
            <a:off x="63722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57" name="Szövegdoboz 28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25 mp</a:t>
            </a:r>
          </a:p>
        </p:txBody>
      </p:sp>
      <p:sp>
        <p:nvSpPr>
          <p:cNvPr id="16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7900" y="2708274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1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71823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684213" y="1412875"/>
            <a:ext cx="1223962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27088" y="515778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84213" y="1412875"/>
            <a:ext cx="31670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2843213" y="1412875"/>
            <a:ext cx="1008062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2843213" y="5157788"/>
            <a:ext cx="5976937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7596188" y="1557338"/>
            <a:ext cx="1296987" cy="4751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4716463" y="2781300"/>
            <a:ext cx="35274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2" name="Rectangle 12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4859338" y="3068638"/>
            <a:ext cx="865187" cy="865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1979613" y="188913"/>
            <a:ext cx="863600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470" name="Rectangle 14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195513" y="1628775"/>
            <a:ext cx="504825" cy="503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9471" name="Rectangle 15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940425" y="2636838"/>
            <a:ext cx="431800" cy="18002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7" name="Szövegdoboz 17"/>
          <p:cNvSpPr txBox="1">
            <a:spLocks noChangeArrowheads="1"/>
          </p:cNvSpPr>
          <p:nvPr/>
        </p:nvSpPr>
        <p:spPr bwMode="auto">
          <a:xfrm>
            <a:off x="6732588" y="115888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1. </a:t>
            </a:r>
            <a:r>
              <a:rPr lang="hu-HU" dirty="0" smtClean="0"/>
              <a:t>sorozat 5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947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0197E-6 L 0.26771 -1.0197E-6 " pathEditMode="relative" ptsTypes="AA">
                                      <p:cBhvr>
                                        <p:cTn id="8" dur="1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5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  <p:bldP spid="19471" grpId="0" animBg="1"/>
      <p:bldP spid="1949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2458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/>
              <a:t>Újrakezdés a 4. pályától</a:t>
            </a:r>
          </a:p>
        </p:txBody>
      </p:sp>
      <p:sp>
        <p:nvSpPr>
          <p:cNvPr id="24581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spd="slow"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1. sorozat kész!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Ügyes vagy, megcsináltad az első sorozat pályáit!</a:t>
            </a:r>
          </a:p>
          <a:p>
            <a:pPr eaLnBrk="1" hangingPunct="1"/>
            <a:r>
              <a:rPr lang="hu-HU" dirty="0" smtClean="0"/>
              <a:t>Ha továbblépsz, kapsz egy jelszót. Ezt írd fel, mert ha újra játszol, akkor a kóddal folytathatod rögtön a 2. sorozattól is.</a:t>
            </a:r>
          </a:p>
          <a:p>
            <a:pPr eaLnBrk="1" hangingPunct="1"/>
            <a:r>
              <a:rPr lang="hu-HU" dirty="0" smtClean="0"/>
              <a:t>A jelszót a sorozat kezdő oldalának jobb-felső sarkában találod.</a:t>
            </a:r>
          </a:p>
        </p:txBody>
      </p:sp>
      <p:sp>
        <p:nvSpPr>
          <p:cNvPr id="25605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5445125"/>
            <a:ext cx="2052638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Sorozat</a:t>
            </a:r>
            <a:endParaRPr lang="hu-HU" sz="2000" dirty="0"/>
          </a:p>
          <a:p>
            <a:pPr algn="ctr"/>
            <a:r>
              <a:rPr lang="hu-HU" sz="2000" dirty="0"/>
              <a:t>újrajátszása</a:t>
            </a:r>
          </a:p>
        </p:txBody>
      </p:sp>
      <p:sp>
        <p:nvSpPr>
          <p:cNvPr id="2560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5445125"/>
            <a:ext cx="2052638" cy="863600"/>
          </a:xfrm>
          <a:prstGeom prst="actionButtonBlank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/>
              <a:t>Tovább</a:t>
            </a:r>
          </a:p>
        </p:txBody>
      </p:sp>
      <p:sp>
        <p:nvSpPr>
          <p:cNvPr id="25607" name="AutoShape 2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3091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8000" dirty="0" smtClean="0"/>
              <a:t>2. sorozat</a:t>
            </a:r>
          </a:p>
        </p:txBody>
      </p:sp>
      <p:sp>
        <p:nvSpPr>
          <p:cNvPr id="26628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635375" y="4724400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Indul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812088" y="188913"/>
            <a:ext cx="10795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Jelszó:</a:t>
            </a:r>
          </a:p>
          <a:p>
            <a:pPr algn="ctr"/>
            <a:r>
              <a:rPr lang="hu-HU" dirty="0" smtClean="0"/>
              <a:t>kcc25</a:t>
            </a:r>
            <a:endParaRPr lang="hu-HU" dirty="0"/>
          </a:p>
        </p:txBody>
      </p:sp>
      <p:sp>
        <p:nvSpPr>
          <p:cNvPr id="26630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35375" y="5876925"/>
            <a:ext cx="15113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Vissza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6. pálya</a:t>
            </a:r>
          </a:p>
        </p:txBody>
      </p:sp>
      <p:sp>
        <p:nvSpPr>
          <p:cNvPr id="27651" name="Oval 7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  <a:br>
              <a:rPr lang="hu-HU"/>
            </a:br>
            <a:r>
              <a:rPr lang="hu-HU"/>
              <a:t>pont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95288" y="566102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27655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2765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83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27657" name="Rectangl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9563" y="270827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27658" name="Line 14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59" name="Line 15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0" name="Line 16"/>
          <p:cNvSpPr>
            <a:spLocks noChangeShapeType="1"/>
          </p:cNvSpPr>
          <p:nvPr/>
        </p:nvSpPr>
        <p:spPr bwMode="auto">
          <a:xfrm>
            <a:off x="5724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1" name="Line 17"/>
          <p:cNvSpPr>
            <a:spLocks noChangeShapeType="1"/>
          </p:cNvSpPr>
          <p:nvPr/>
        </p:nvSpPr>
        <p:spPr bwMode="auto">
          <a:xfrm>
            <a:off x="63722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6" name="Rectangle 22"/>
          <p:cNvSpPr>
            <a:spLocks noChangeArrowheads="1"/>
          </p:cNvSpPr>
          <p:nvPr/>
        </p:nvSpPr>
        <p:spPr bwMode="auto">
          <a:xfrm>
            <a:off x="6659563" y="3213100"/>
            <a:ext cx="287337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6</a:t>
            </a:r>
          </a:p>
        </p:txBody>
      </p:sp>
      <p:sp>
        <p:nvSpPr>
          <p:cNvPr id="27671" name="Rectangle 27"/>
          <p:cNvSpPr>
            <a:spLocks noChangeArrowheads="1"/>
          </p:cNvSpPr>
          <p:nvPr/>
        </p:nvSpPr>
        <p:spPr bwMode="auto">
          <a:xfrm>
            <a:off x="7235825" y="3213100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2.</a:t>
            </a:r>
          </a:p>
        </p:txBody>
      </p:sp>
      <p:sp>
        <p:nvSpPr>
          <p:cNvPr id="27672" name="Rectangle 28"/>
          <p:cNvSpPr>
            <a:spLocks noChangeArrowheads="1"/>
          </p:cNvSpPr>
          <p:nvPr/>
        </p:nvSpPr>
        <p:spPr bwMode="auto">
          <a:xfrm>
            <a:off x="7235825" y="2708275"/>
            <a:ext cx="287338" cy="2889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1.</a:t>
            </a:r>
          </a:p>
        </p:txBody>
      </p:sp>
      <p:sp>
        <p:nvSpPr>
          <p:cNvPr id="27673" name="Line 29"/>
          <p:cNvSpPr>
            <a:spLocks noChangeShapeType="1"/>
          </p:cNvSpPr>
          <p:nvPr/>
        </p:nvSpPr>
        <p:spPr bwMode="auto">
          <a:xfrm flipV="1">
            <a:off x="6804025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76" name="Szövegdoboz 27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10 mp</a:t>
            </a:r>
          </a:p>
        </p:txBody>
      </p:sp>
      <p:sp>
        <p:nvSpPr>
          <p:cNvPr id="19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9487" y="2708274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20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0200" y="271670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0825" y="5589588"/>
            <a:ext cx="8280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95288" y="566102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28677" name="Rectangle 17"/>
          <p:cNvSpPr>
            <a:spLocks noChangeArrowheads="1"/>
          </p:cNvSpPr>
          <p:nvPr/>
        </p:nvSpPr>
        <p:spPr bwMode="auto">
          <a:xfrm>
            <a:off x="3132138" y="2997200"/>
            <a:ext cx="576103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678" name="Rectangle 6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7812088" y="306863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39951" name="AutoShape 15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7740650" y="587692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680" name="Text Box 16"/>
          <p:cNvSpPr txBox="1">
            <a:spLocks noChangeArrowheads="1"/>
          </p:cNvSpPr>
          <p:nvPr/>
        </p:nvSpPr>
        <p:spPr bwMode="auto">
          <a:xfrm>
            <a:off x="684213" y="1628775"/>
            <a:ext cx="4464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Ha megnyomod a kék gombot, a pályán valami meg fog változni, ami lehet, hogy segít rajtad, lehet, hogy nem…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3132138" y="4005263"/>
            <a:ext cx="13684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683" name="Szövegdoboz 11"/>
          <p:cNvSpPr txBox="1">
            <a:spLocks noChangeArrowheads="1"/>
          </p:cNvSpPr>
          <p:nvPr/>
        </p:nvSpPr>
        <p:spPr bwMode="auto">
          <a:xfrm>
            <a:off x="6732588" y="11588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6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51"/>
                  </p:tgtEl>
                </p:cond>
              </p:nextCondLst>
            </p:seq>
          </p:childTnLst>
        </p:cTn>
      </p:par>
    </p:tnLst>
    <p:bldLst>
      <p:bldP spid="39954" grpId="0" animBg="1"/>
      <p:bldP spid="39954" grpId="1" animBg="1"/>
      <p:bldP spid="399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2970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3600">
                <a:sym typeface="Wingdings" pitchFamily="2" charset="2"/>
              </a:rPr>
              <a:t>Újrakezdés</a:t>
            </a:r>
          </a:p>
        </p:txBody>
      </p:sp>
      <p:sp>
        <p:nvSpPr>
          <p:cNvPr id="29701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Folytatás jelszóval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Írd be a jelszót, majd nyomj Enter-t!</a:t>
            </a:r>
          </a:p>
          <a:p>
            <a:pPr eaLnBrk="1" hangingPunct="1"/>
            <a:r>
              <a:rPr lang="hu-HU" smtClean="0"/>
              <a:t>Nem fog a jelszó megjelenni, csak a háttérbe írd be!</a:t>
            </a:r>
          </a:p>
          <a:p>
            <a:pPr eaLnBrk="1" hangingPunct="1">
              <a:buFontTx/>
              <a:buNone/>
            </a:pPr>
            <a:r>
              <a:rPr lang="hu-HU" smtClean="0"/>
              <a:t>(A kis és nagy betűk között nincsen különbség!)</a:t>
            </a:r>
          </a:p>
        </p:txBody>
      </p:sp>
      <p:sp>
        <p:nvSpPr>
          <p:cNvPr id="30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51275" y="5661025"/>
            <a:ext cx="21590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>
                <a:sym typeface="Wingdings" pitchFamily="2" charset="2"/>
              </a:rPr>
              <a:t> </a:t>
            </a:r>
            <a:r>
              <a:rPr lang="hu-HU" dirty="0" smtClean="0"/>
              <a:t>Vissza</a:t>
            </a:r>
            <a:endParaRPr lang="hu-HU" dirty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580063" y="4005263"/>
            <a:ext cx="3095625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Vigyázz! Ha rossz</a:t>
            </a:r>
          </a:p>
          <a:p>
            <a:pPr algn="ctr"/>
            <a:r>
              <a:rPr lang="hu-HU"/>
              <a:t>jelszót ütsz be, egy teljesen</a:t>
            </a:r>
          </a:p>
          <a:p>
            <a:pPr algn="ctr"/>
            <a:r>
              <a:rPr lang="hu-HU"/>
              <a:t>más lapra jutsz, mint amit </a:t>
            </a:r>
          </a:p>
          <a:p>
            <a:pPr algn="ctr"/>
            <a:r>
              <a:rPr lang="hu-HU"/>
              <a:t>akartál!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4868863"/>
            <a:ext cx="2159000" cy="10080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Ne foglalkozz a kód </a:t>
            </a:r>
          </a:p>
          <a:p>
            <a:pPr algn="ctr"/>
            <a:r>
              <a:rPr lang="hu-HU"/>
              <a:t>beütése közbeni </a:t>
            </a:r>
          </a:p>
          <a:p>
            <a:pPr algn="ctr"/>
            <a:r>
              <a:rPr lang="hu-HU"/>
              <a:t>esetleges hangokkal!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7. pálya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95288" y="1484313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0727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30728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83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30729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9563" y="270827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724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63722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083300" y="3213100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7</a:t>
            </a:r>
          </a:p>
        </p:txBody>
      </p:sp>
      <p:sp>
        <p:nvSpPr>
          <p:cNvPr id="30738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659563" y="321310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6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37222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235825" y="3213100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2.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7235825" y="2708275"/>
            <a:ext cx="287338" cy="2889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1.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6804025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48" name="Szövegdoboz 27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20 mp</a:t>
            </a:r>
          </a:p>
        </p:txBody>
      </p:sp>
      <p:sp>
        <p:nvSpPr>
          <p:cNvPr id="21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9487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22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140200" y="2702402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hlinkHover r:id="rId3" action="ppaction://hlinksldjump">
              <a:snd r:embed="rId4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250825" y="1341438"/>
            <a:ext cx="72739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95288" y="14128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1749" name="Rectangle 7"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8027988" y="5734050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43016" name="AutoShape 8">
            <a:hlinkClick r:id="" action="ppaction://noaction" highlightClick="1">
              <a:snd r:embed="rId2" name="chimes.wav"/>
            </a:hlinkClick>
          </p:cNvPr>
          <p:cNvSpPr>
            <a:spLocks noChangeArrowheads="1"/>
          </p:cNvSpPr>
          <p:nvPr/>
        </p:nvSpPr>
        <p:spPr bwMode="auto">
          <a:xfrm>
            <a:off x="6516688" y="162877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684213" y="1628775"/>
            <a:ext cx="446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/>
          </a:p>
        </p:txBody>
      </p:sp>
      <p:sp>
        <p:nvSpPr>
          <p:cNvPr id="31752" name="Rectangle 13"/>
          <p:cNvSpPr>
            <a:spLocks noChangeArrowheads="1"/>
          </p:cNvSpPr>
          <p:nvPr/>
        </p:nvSpPr>
        <p:spPr bwMode="auto">
          <a:xfrm>
            <a:off x="250825" y="2349500"/>
            <a:ext cx="576263" cy="4175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53" name="Rectangle 14"/>
          <p:cNvSpPr>
            <a:spLocks noChangeArrowheads="1"/>
          </p:cNvSpPr>
          <p:nvPr/>
        </p:nvSpPr>
        <p:spPr bwMode="auto">
          <a:xfrm>
            <a:off x="179388" y="5949950"/>
            <a:ext cx="35290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54" name="Rectangle 15"/>
          <p:cNvSpPr>
            <a:spLocks noChangeArrowheads="1"/>
          </p:cNvSpPr>
          <p:nvPr/>
        </p:nvSpPr>
        <p:spPr bwMode="auto">
          <a:xfrm>
            <a:off x="3132138" y="2997200"/>
            <a:ext cx="792162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55" name="Rectangle 16"/>
          <p:cNvSpPr>
            <a:spLocks noChangeArrowheads="1"/>
          </p:cNvSpPr>
          <p:nvPr/>
        </p:nvSpPr>
        <p:spPr bwMode="auto">
          <a:xfrm>
            <a:off x="3059113" y="2997200"/>
            <a:ext cx="532923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7451725" y="4724400"/>
            <a:ext cx="10080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6588125" y="3860800"/>
            <a:ext cx="9144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588125" y="4724400"/>
            <a:ext cx="9144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6588125" y="5373688"/>
            <a:ext cx="914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7451725" y="4076700"/>
            <a:ext cx="9144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7524750" y="5373688"/>
            <a:ext cx="914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31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575" y="544512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1979613" y="3068638"/>
            <a:ext cx="2889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1692275" y="2349500"/>
            <a:ext cx="863600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1835150" y="4292600"/>
            <a:ext cx="7207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38" name="AutoShape 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8175" y="5013325"/>
            <a:ext cx="576263" cy="503238"/>
          </a:xfrm>
          <a:prstGeom prst="actionButtonReturn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1767" name="Rectangle 32"/>
          <p:cNvSpPr>
            <a:spLocks noChangeArrowheads="1"/>
          </p:cNvSpPr>
          <p:nvPr/>
        </p:nvSpPr>
        <p:spPr bwMode="auto">
          <a:xfrm>
            <a:off x="1692275" y="2349500"/>
            <a:ext cx="863600" cy="2873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41" name="Oval 33"/>
          <p:cNvSpPr>
            <a:spLocks noChangeArrowheads="1"/>
          </p:cNvSpPr>
          <p:nvPr/>
        </p:nvSpPr>
        <p:spPr bwMode="auto">
          <a:xfrm>
            <a:off x="250825" y="1889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69" name="Szövegdoboz 25"/>
          <p:cNvSpPr txBox="1">
            <a:spLocks noChangeArrowheads="1"/>
          </p:cNvSpPr>
          <p:nvPr/>
        </p:nvSpPr>
        <p:spPr bwMode="auto">
          <a:xfrm>
            <a:off x="6732588" y="11588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7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0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3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4"/>
                  </p:tgtEl>
                </p:cond>
              </p:nextCondLst>
            </p:seq>
          </p:childTnLst>
        </p:cTn>
      </p:par>
    </p:tnLst>
    <p:bldLst>
      <p:bldP spid="43025" grpId="0" animBg="1"/>
      <p:bldP spid="43025" grpId="1" animBg="1"/>
      <p:bldP spid="43026" grpId="0" animBg="1"/>
      <p:bldP spid="43026" grpId="1" animBg="1"/>
      <p:bldP spid="43027" grpId="0" animBg="1"/>
      <p:bldP spid="43027" grpId="1" animBg="1"/>
      <p:bldP spid="43028" grpId="0" animBg="1"/>
      <p:bldP spid="43028" grpId="1" animBg="1"/>
      <p:bldP spid="43029" grpId="0" animBg="1"/>
      <p:bldP spid="43029" grpId="1" animBg="1"/>
      <p:bldP spid="43030" grpId="0" animBg="1"/>
      <p:bldP spid="43030" grpId="1" animBg="1"/>
      <p:bldP spid="43032" grpId="0" animBg="1"/>
      <p:bldP spid="43036" grpId="0" animBg="1"/>
      <p:bldP spid="43038" grpId="0" animBg="1"/>
      <p:bldP spid="4304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3277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>
                <a:sym typeface="Wingdings" pitchFamily="2" charset="2"/>
              </a:rPr>
              <a:t>Újrakezdés a 6. pályától</a:t>
            </a:r>
          </a:p>
        </p:txBody>
      </p:sp>
      <p:sp>
        <p:nvSpPr>
          <p:cNvPr id="3277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8. pálya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95288" y="566102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3799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33800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83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33801" name="Rectangl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9563" y="270827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>
            <a:off x="44275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50768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>
            <a:off x="5724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>
            <a:off x="63722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5435600" y="3213100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8</a:t>
            </a:r>
          </a:p>
        </p:txBody>
      </p:sp>
      <p:sp>
        <p:nvSpPr>
          <p:cNvPr id="33809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33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7</a:t>
            </a:r>
          </a:p>
        </p:txBody>
      </p:sp>
      <p:sp>
        <p:nvSpPr>
          <p:cNvPr id="33810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321310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6</a:t>
            </a:r>
          </a:p>
        </p:txBody>
      </p:sp>
      <p:sp>
        <p:nvSpPr>
          <p:cNvPr id="33813" name="Line 22"/>
          <p:cNvSpPr>
            <a:spLocks noChangeShapeType="1"/>
          </p:cNvSpPr>
          <p:nvPr/>
        </p:nvSpPr>
        <p:spPr bwMode="auto">
          <a:xfrm>
            <a:off x="572452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14" name="Line 23"/>
          <p:cNvSpPr>
            <a:spLocks noChangeShapeType="1"/>
          </p:cNvSpPr>
          <p:nvPr/>
        </p:nvSpPr>
        <p:spPr bwMode="auto">
          <a:xfrm>
            <a:off x="637222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7235825" y="3213100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2.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7235825" y="2708275"/>
            <a:ext cx="287338" cy="2889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1.</a:t>
            </a:r>
          </a:p>
        </p:txBody>
      </p:sp>
      <p:sp>
        <p:nvSpPr>
          <p:cNvPr id="33817" name="Line 26"/>
          <p:cNvSpPr>
            <a:spLocks noChangeShapeType="1"/>
          </p:cNvSpPr>
          <p:nvPr/>
        </p:nvSpPr>
        <p:spPr bwMode="auto">
          <a:xfrm flipV="1">
            <a:off x="6804025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18" name="Line 27"/>
          <p:cNvSpPr>
            <a:spLocks noChangeShapeType="1"/>
          </p:cNvSpPr>
          <p:nvPr/>
        </p:nvSpPr>
        <p:spPr bwMode="auto">
          <a:xfrm flipV="1">
            <a:off x="5724525" y="2997200"/>
            <a:ext cx="360363" cy="215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789487" y="2708274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23" name="Rectangl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140200" y="2702402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4819" name="Rectangle 11"/>
          <p:cNvSpPr>
            <a:spLocks noChangeArrowheads="1"/>
          </p:cNvSpPr>
          <p:nvPr/>
        </p:nvSpPr>
        <p:spPr bwMode="auto">
          <a:xfrm>
            <a:off x="250825" y="5445125"/>
            <a:ext cx="12255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95288" y="566102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4821" name="Rectangle 12"/>
          <p:cNvSpPr>
            <a:spLocks noChangeArrowheads="1"/>
          </p:cNvSpPr>
          <p:nvPr/>
        </p:nvSpPr>
        <p:spPr bwMode="auto">
          <a:xfrm>
            <a:off x="1331913" y="5734050"/>
            <a:ext cx="72009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088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563938" y="5805488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4823" name="Rectangle 14"/>
          <p:cNvSpPr>
            <a:spLocks noChangeArrowheads="1"/>
          </p:cNvSpPr>
          <p:nvPr/>
        </p:nvSpPr>
        <p:spPr bwMode="auto">
          <a:xfrm>
            <a:off x="1331913" y="4292600"/>
            <a:ext cx="72009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3000" b="1"/>
              <a:t>SIESS!!! SIESS!!!</a:t>
            </a:r>
          </a:p>
        </p:txBody>
      </p:sp>
      <p:sp>
        <p:nvSpPr>
          <p:cNvPr id="34824" name="Rectangle 15"/>
          <p:cNvSpPr>
            <a:spLocks noChangeArrowheads="1"/>
          </p:cNvSpPr>
          <p:nvPr/>
        </p:nvSpPr>
        <p:spPr bwMode="auto">
          <a:xfrm>
            <a:off x="1403350" y="2924175"/>
            <a:ext cx="72009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5" name="Rectangle 16"/>
          <p:cNvSpPr>
            <a:spLocks noChangeArrowheads="1"/>
          </p:cNvSpPr>
          <p:nvPr/>
        </p:nvSpPr>
        <p:spPr bwMode="auto">
          <a:xfrm>
            <a:off x="0" y="1484313"/>
            <a:ext cx="85677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7667625" y="4292600"/>
            <a:ext cx="865188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7" name="Rectangle 19"/>
          <p:cNvSpPr>
            <a:spLocks noChangeArrowheads="1"/>
          </p:cNvSpPr>
          <p:nvPr/>
        </p:nvSpPr>
        <p:spPr bwMode="auto">
          <a:xfrm>
            <a:off x="1403350" y="3284538"/>
            <a:ext cx="865188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8" name="Rectangle 20"/>
          <p:cNvSpPr>
            <a:spLocks noChangeArrowheads="1"/>
          </p:cNvSpPr>
          <p:nvPr/>
        </p:nvSpPr>
        <p:spPr bwMode="auto">
          <a:xfrm>
            <a:off x="7740650" y="1773238"/>
            <a:ext cx="865188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103" name="Rectangle 23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356100" y="5734050"/>
            <a:ext cx="792163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6104" name="AutoShape 24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219700" y="436562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5" name="AutoShape 2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635375" y="299720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6" name="AutoShape 26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219700" y="1557338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7" name="Rectangle 27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356100" y="4292600"/>
            <a:ext cx="792163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6108" name="Rectangle 28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356100" y="2924175"/>
            <a:ext cx="792163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6109" name="Rectangle 29">
            <a:hlinkHover r:id="rId5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356100" y="1484313"/>
            <a:ext cx="792163" cy="7191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4836" name="Text Box 30"/>
          <p:cNvSpPr txBox="1">
            <a:spLocks noChangeArrowheads="1"/>
          </p:cNvSpPr>
          <p:nvPr/>
        </p:nvSpPr>
        <p:spPr bwMode="auto">
          <a:xfrm>
            <a:off x="1692275" y="5157788"/>
            <a:ext cx="568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Egy pálya nagyobb is lehet, mint a képernyő…</a:t>
            </a:r>
          </a:p>
        </p:txBody>
      </p:sp>
      <p:sp>
        <p:nvSpPr>
          <p:cNvPr id="34837" name="AutoShape 33">
            <a:hlinkHover r:id="" action="ppaction://hlinkshowjump?jump=nextslide">
              <a:snd r:embed="rId6" name="suction.wav"/>
            </a:hlinkHover>
          </p:cNvPr>
          <p:cNvSpPr>
            <a:spLocks noChangeArrowheads="1"/>
          </p:cNvSpPr>
          <p:nvPr/>
        </p:nvSpPr>
        <p:spPr bwMode="auto">
          <a:xfrm>
            <a:off x="0" y="1557338"/>
            <a:ext cx="971550" cy="576262"/>
          </a:xfrm>
          <a:prstGeom prst="leftArrow">
            <a:avLst>
              <a:gd name="adj1" fmla="val 50000"/>
              <a:gd name="adj2" fmla="val 4214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4838" name="Text Box 34"/>
          <p:cNvSpPr txBox="1">
            <a:spLocks noChangeArrowheads="1"/>
          </p:cNvSpPr>
          <p:nvPr/>
        </p:nvSpPr>
        <p:spPr bwMode="auto">
          <a:xfrm>
            <a:off x="0" y="188913"/>
            <a:ext cx="2771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A zöld nyíl mutatja, merre van a cél!</a:t>
            </a:r>
          </a:p>
        </p:txBody>
      </p:sp>
      <p:sp>
        <p:nvSpPr>
          <p:cNvPr id="34839" name="Rectangle 35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41" name="Text Box 38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1. szoba</a:t>
            </a:r>
          </a:p>
        </p:txBody>
      </p:sp>
      <p:sp>
        <p:nvSpPr>
          <p:cNvPr id="34842" name="Rectangle 40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34843" name="Rectangle 41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34844" name="Szövegdoboz 32"/>
          <p:cNvSpPr txBox="1">
            <a:spLocks noChangeArrowheads="1"/>
          </p:cNvSpPr>
          <p:nvPr/>
        </p:nvSpPr>
        <p:spPr bwMode="auto">
          <a:xfrm>
            <a:off x="3348038" y="0"/>
            <a:ext cx="287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2. térkép 8. pálya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6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0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1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1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06"/>
                  </p:tgtEl>
                </p:cond>
              </p:nextCondLst>
            </p:seq>
          </p:childTnLst>
        </p:cTn>
      </p:par>
    </p:tnLst>
    <p:bldLst>
      <p:bldP spid="46103" grpId="0" animBg="1"/>
      <p:bldP spid="46103" grpId="1" animBg="1"/>
      <p:bldP spid="46107" grpId="0" animBg="1"/>
      <p:bldP spid="46107" grpId="1" animBg="1"/>
      <p:bldP spid="46108" grpId="0" animBg="1"/>
      <p:bldP spid="46108" grpId="1" animBg="1"/>
      <p:bldP spid="46109" grpId="0" animBg="1"/>
      <p:bldP spid="4610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5843" name="Rectangle 29"/>
          <p:cNvSpPr>
            <a:spLocks noChangeArrowheads="1"/>
          </p:cNvSpPr>
          <p:nvPr/>
        </p:nvSpPr>
        <p:spPr bwMode="auto">
          <a:xfrm>
            <a:off x="7451725" y="3933825"/>
            <a:ext cx="136842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4" name="Rectangle 6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67625" y="4149725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35845" name="Rectangle 11"/>
          <p:cNvSpPr>
            <a:spLocks noChangeArrowheads="1"/>
          </p:cNvSpPr>
          <p:nvPr/>
        </p:nvSpPr>
        <p:spPr bwMode="auto">
          <a:xfrm flipH="1">
            <a:off x="0" y="1484313"/>
            <a:ext cx="14763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6" name="Rectangle 22">
            <a:hlinkClick r:id="" action="ppaction://hlinkshowjump?jump=previousslide"/>
            <a:hlinkHover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-342900" y="1557338"/>
            <a:ext cx="6842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7" name="Rectangle 23"/>
          <p:cNvSpPr>
            <a:spLocks noChangeArrowheads="1"/>
          </p:cNvSpPr>
          <p:nvPr/>
        </p:nvSpPr>
        <p:spPr bwMode="auto">
          <a:xfrm>
            <a:off x="1476375" y="1412875"/>
            <a:ext cx="647700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8" name="Rectangle 24"/>
          <p:cNvSpPr>
            <a:spLocks noChangeArrowheads="1"/>
          </p:cNvSpPr>
          <p:nvPr/>
        </p:nvSpPr>
        <p:spPr bwMode="auto">
          <a:xfrm>
            <a:off x="1476375" y="5805488"/>
            <a:ext cx="58324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9" name="Rectangle 25"/>
          <p:cNvSpPr>
            <a:spLocks noChangeArrowheads="1"/>
          </p:cNvSpPr>
          <p:nvPr/>
        </p:nvSpPr>
        <p:spPr bwMode="auto">
          <a:xfrm>
            <a:off x="6443663" y="2924175"/>
            <a:ext cx="792162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0" name="Rectangle 26"/>
          <p:cNvSpPr>
            <a:spLocks noChangeArrowheads="1"/>
          </p:cNvSpPr>
          <p:nvPr/>
        </p:nvSpPr>
        <p:spPr bwMode="auto">
          <a:xfrm>
            <a:off x="3419475" y="2924175"/>
            <a:ext cx="36734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1" name="Rectangle 27"/>
          <p:cNvSpPr>
            <a:spLocks noChangeArrowheads="1"/>
          </p:cNvSpPr>
          <p:nvPr/>
        </p:nvSpPr>
        <p:spPr bwMode="auto">
          <a:xfrm>
            <a:off x="3419475" y="3141663"/>
            <a:ext cx="720725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2" name="Rectangle 28"/>
          <p:cNvSpPr>
            <a:spLocks noChangeArrowheads="1"/>
          </p:cNvSpPr>
          <p:nvPr/>
        </p:nvSpPr>
        <p:spPr bwMode="auto">
          <a:xfrm>
            <a:off x="3419475" y="4797425"/>
            <a:ext cx="41767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7134" name="Rectangle 30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7235825" y="4652963"/>
            <a:ext cx="215900" cy="10080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4" name="Rectangle 31"/>
          <p:cNvSpPr>
            <a:spLocks noChangeArrowheads="1"/>
          </p:cNvSpPr>
          <p:nvPr/>
        </p:nvSpPr>
        <p:spPr bwMode="auto">
          <a:xfrm>
            <a:off x="3419475" y="2924175"/>
            <a:ext cx="7207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5" name="Freeform 32"/>
          <p:cNvSpPr>
            <a:spLocks/>
          </p:cNvSpPr>
          <p:nvPr/>
        </p:nvSpPr>
        <p:spPr bwMode="auto">
          <a:xfrm>
            <a:off x="3787775" y="3094038"/>
            <a:ext cx="3344863" cy="3048000"/>
          </a:xfrm>
          <a:custGeom>
            <a:avLst/>
            <a:gdLst>
              <a:gd name="T0" fmla="*/ 2147483647 w 2107"/>
              <a:gd name="T1" fmla="*/ 2147483647 h 1920"/>
              <a:gd name="T2" fmla="*/ 2147483647 w 2107"/>
              <a:gd name="T3" fmla="*/ 2147483647 h 1920"/>
              <a:gd name="T4" fmla="*/ 2147483647 w 2107"/>
              <a:gd name="T5" fmla="*/ 2147483647 h 1920"/>
              <a:gd name="T6" fmla="*/ 2147483647 w 2107"/>
              <a:gd name="T7" fmla="*/ 2147483647 h 1920"/>
              <a:gd name="T8" fmla="*/ 2147483647 w 2107"/>
              <a:gd name="T9" fmla="*/ 2147483647 h 1920"/>
              <a:gd name="T10" fmla="*/ 2147483647 w 2107"/>
              <a:gd name="T11" fmla="*/ 2147483647 h 1920"/>
              <a:gd name="T12" fmla="*/ 2147483647 w 2107"/>
              <a:gd name="T13" fmla="*/ 0 h 1920"/>
              <a:gd name="T14" fmla="*/ 2147483647 w 2107"/>
              <a:gd name="T15" fmla="*/ 2147483647 h 1920"/>
              <a:gd name="T16" fmla="*/ 2147483647 w 2107"/>
              <a:gd name="T17" fmla="*/ 2147483647 h 1920"/>
              <a:gd name="T18" fmla="*/ 2147483647 w 2107"/>
              <a:gd name="T19" fmla="*/ 2147483647 h 1920"/>
              <a:gd name="T20" fmla="*/ 2147483647 w 2107"/>
              <a:gd name="T21" fmla="*/ 2147483647 h 1920"/>
              <a:gd name="T22" fmla="*/ 2147483647 w 2107"/>
              <a:gd name="T23" fmla="*/ 2147483647 h 1920"/>
              <a:gd name="T24" fmla="*/ 2147483647 w 2107"/>
              <a:gd name="T25" fmla="*/ 2147483647 h 19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07"/>
              <a:gd name="T40" fmla="*/ 0 h 1920"/>
              <a:gd name="T41" fmla="*/ 2107 w 2107"/>
              <a:gd name="T42" fmla="*/ 1920 h 19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07" h="1920">
                <a:moveTo>
                  <a:pt x="1147" y="1920"/>
                </a:moveTo>
                <a:cubicBezTo>
                  <a:pt x="1390" y="1911"/>
                  <a:pt x="1633" y="1894"/>
                  <a:pt x="1876" y="1910"/>
                </a:cubicBezTo>
                <a:cubicBezTo>
                  <a:pt x="1879" y="1900"/>
                  <a:pt x="1886" y="1891"/>
                  <a:pt x="1886" y="1881"/>
                </a:cubicBezTo>
                <a:cubicBezTo>
                  <a:pt x="1889" y="1702"/>
                  <a:pt x="1907" y="427"/>
                  <a:pt x="1886" y="67"/>
                </a:cubicBezTo>
                <a:cubicBezTo>
                  <a:pt x="1885" y="44"/>
                  <a:pt x="1841" y="54"/>
                  <a:pt x="1819" y="48"/>
                </a:cubicBezTo>
                <a:cubicBezTo>
                  <a:pt x="1778" y="36"/>
                  <a:pt x="1736" y="28"/>
                  <a:pt x="1694" y="19"/>
                </a:cubicBezTo>
                <a:cubicBezTo>
                  <a:pt x="1662" y="12"/>
                  <a:pt x="1598" y="0"/>
                  <a:pt x="1598" y="0"/>
                </a:cubicBezTo>
                <a:cubicBezTo>
                  <a:pt x="1094" y="16"/>
                  <a:pt x="597" y="58"/>
                  <a:pt x="91" y="67"/>
                </a:cubicBezTo>
                <a:cubicBezTo>
                  <a:pt x="58" y="433"/>
                  <a:pt x="58" y="808"/>
                  <a:pt x="4" y="1171"/>
                </a:cubicBezTo>
                <a:cubicBezTo>
                  <a:pt x="22" y="1222"/>
                  <a:pt x="0" y="1190"/>
                  <a:pt x="52" y="1190"/>
                </a:cubicBezTo>
                <a:cubicBezTo>
                  <a:pt x="325" y="1190"/>
                  <a:pt x="769" y="1202"/>
                  <a:pt x="1070" y="1209"/>
                </a:cubicBezTo>
                <a:cubicBezTo>
                  <a:pt x="1233" y="1243"/>
                  <a:pt x="1569" y="1200"/>
                  <a:pt x="1569" y="1200"/>
                </a:cubicBezTo>
                <a:cubicBezTo>
                  <a:pt x="1760" y="1182"/>
                  <a:pt x="1897" y="1181"/>
                  <a:pt x="2107" y="11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6" name="Rectangle 33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7" name="Rectangle 34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35859" name="Rectangle 37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35860" name="Rectangle 38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47148" name="AutoShape 44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492500" y="299720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5862" name="Szövegdoboz 24"/>
          <p:cNvSpPr txBox="1">
            <a:spLocks noChangeArrowheads="1"/>
          </p:cNvSpPr>
          <p:nvPr/>
        </p:nvSpPr>
        <p:spPr bwMode="auto">
          <a:xfrm>
            <a:off x="3348038" y="0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8</a:t>
            </a:r>
            <a:r>
              <a:rPr lang="hu-HU" dirty="0"/>
              <a:t>. </a:t>
            </a:r>
            <a:r>
              <a:rPr lang="hu-HU" dirty="0" smtClean="0"/>
              <a:t>pálya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8"/>
                  </p:tgtEl>
                </p:cond>
              </p:nextCondLst>
            </p:seq>
          </p:childTnLst>
        </p:cTn>
      </p:par>
    </p:tnLst>
    <p:bldLst>
      <p:bldP spid="471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ChangeArrowheads="1"/>
          </p:cNvSpPr>
          <p:nvPr/>
        </p:nvSpPr>
        <p:spPr bwMode="auto">
          <a:xfrm>
            <a:off x="7092950" y="29241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9. pálya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36869" name="Oval 4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  <a:br>
              <a:rPr lang="hu-HU"/>
            </a:br>
            <a:r>
              <a:rPr lang="hu-HU"/>
              <a:t>pont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092950" y="29241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755650" y="4941888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Nehéz!  (4 szobás)</a:t>
            </a:r>
          </a:p>
        </p:txBody>
      </p:sp>
      <p:sp>
        <p:nvSpPr>
          <p:cNvPr id="36875" name="Rectangle 3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36876" name="Rectangle 3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48263" y="270827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36877" name="Line 37"/>
          <p:cNvSpPr>
            <a:spLocks noChangeShapeType="1"/>
          </p:cNvSpPr>
          <p:nvPr/>
        </p:nvSpPr>
        <p:spPr bwMode="auto">
          <a:xfrm>
            <a:off x="29162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8" name="Line 38"/>
          <p:cNvSpPr>
            <a:spLocks noChangeShapeType="1"/>
          </p:cNvSpPr>
          <p:nvPr/>
        </p:nvSpPr>
        <p:spPr bwMode="auto">
          <a:xfrm>
            <a:off x="3565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9" name="Line 39"/>
          <p:cNvSpPr>
            <a:spLocks noChangeShapeType="1"/>
          </p:cNvSpPr>
          <p:nvPr/>
        </p:nvSpPr>
        <p:spPr bwMode="auto">
          <a:xfrm>
            <a:off x="42132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0" name="Line 40"/>
          <p:cNvSpPr>
            <a:spLocks noChangeShapeType="1"/>
          </p:cNvSpPr>
          <p:nvPr/>
        </p:nvSpPr>
        <p:spPr bwMode="auto">
          <a:xfrm>
            <a:off x="48609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2" name="Rectangle 42"/>
          <p:cNvSpPr>
            <a:spLocks noChangeArrowheads="1"/>
          </p:cNvSpPr>
          <p:nvPr/>
        </p:nvSpPr>
        <p:spPr bwMode="auto">
          <a:xfrm>
            <a:off x="3276600" y="3213100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9</a:t>
            </a:r>
          </a:p>
        </p:txBody>
      </p:sp>
      <p:sp>
        <p:nvSpPr>
          <p:cNvPr id="36883" name="Rectangle 4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243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8</a:t>
            </a:r>
          </a:p>
        </p:txBody>
      </p:sp>
      <p:sp>
        <p:nvSpPr>
          <p:cNvPr id="36884" name="Rectangle 4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7</a:t>
            </a:r>
          </a:p>
        </p:txBody>
      </p:sp>
      <p:sp>
        <p:nvSpPr>
          <p:cNvPr id="36885" name="Rectangle 4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148263" y="321310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6</a:t>
            </a:r>
          </a:p>
        </p:txBody>
      </p:sp>
      <p:sp>
        <p:nvSpPr>
          <p:cNvPr id="36887" name="Line 47"/>
          <p:cNvSpPr>
            <a:spLocks noChangeShapeType="1"/>
          </p:cNvSpPr>
          <p:nvPr/>
        </p:nvSpPr>
        <p:spPr bwMode="auto">
          <a:xfrm>
            <a:off x="356552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8" name="Line 48"/>
          <p:cNvSpPr>
            <a:spLocks noChangeShapeType="1"/>
          </p:cNvSpPr>
          <p:nvPr/>
        </p:nvSpPr>
        <p:spPr bwMode="auto">
          <a:xfrm>
            <a:off x="421322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9" name="Line 49"/>
          <p:cNvSpPr>
            <a:spLocks noChangeShapeType="1"/>
          </p:cNvSpPr>
          <p:nvPr/>
        </p:nvSpPr>
        <p:spPr bwMode="auto">
          <a:xfrm>
            <a:off x="486092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0" name="Rectangle 50"/>
          <p:cNvSpPr>
            <a:spLocks noChangeArrowheads="1"/>
          </p:cNvSpPr>
          <p:nvPr/>
        </p:nvSpPr>
        <p:spPr bwMode="auto">
          <a:xfrm>
            <a:off x="5724525" y="3213100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2.</a:t>
            </a:r>
          </a:p>
        </p:txBody>
      </p:sp>
      <p:sp>
        <p:nvSpPr>
          <p:cNvPr id="36891" name="Rectangle 51"/>
          <p:cNvSpPr>
            <a:spLocks noChangeArrowheads="1"/>
          </p:cNvSpPr>
          <p:nvPr/>
        </p:nvSpPr>
        <p:spPr bwMode="auto">
          <a:xfrm>
            <a:off x="5724525" y="2708275"/>
            <a:ext cx="287338" cy="2889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1.</a:t>
            </a:r>
          </a:p>
        </p:txBody>
      </p:sp>
      <p:sp>
        <p:nvSpPr>
          <p:cNvPr id="36892" name="Line 52"/>
          <p:cNvSpPr>
            <a:spLocks noChangeShapeType="1"/>
          </p:cNvSpPr>
          <p:nvPr/>
        </p:nvSpPr>
        <p:spPr bwMode="auto">
          <a:xfrm flipV="1">
            <a:off x="5292725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3" name="Line 53"/>
          <p:cNvSpPr>
            <a:spLocks noChangeShapeType="1"/>
          </p:cNvSpPr>
          <p:nvPr/>
        </p:nvSpPr>
        <p:spPr bwMode="auto">
          <a:xfrm flipV="1">
            <a:off x="4213225" y="2997200"/>
            <a:ext cx="360363" cy="215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276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29" name="Rectangle 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6289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  <p:sp>
        <p:nvSpPr>
          <p:cNvPr id="30" name="Rectangl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24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891" name="Rectangle 21"/>
          <p:cNvSpPr>
            <a:spLocks noChangeArrowheads="1"/>
          </p:cNvSpPr>
          <p:nvPr/>
        </p:nvSpPr>
        <p:spPr bwMode="auto">
          <a:xfrm>
            <a:off x="7019925" y="2852738"/>
            <a:ext cx="10080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7092950" y="29241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37893" name="Rectangle 11"/>
          <p:cNvSpPr>
            <a:spLocks noChangeArrowheads="1"/>
          </p:cNvSpPr>
          <p:nvPr/>
        </p:nvSpPr>
        <p:spPr bwMode="auto">
          <a:xfrm>
            <a:off x="8172450" y="3333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7894" name="Rectangle 12"/>
          <p:cNvSpPr>
            <a:spLocks noChangeArrowheads="1"/>
          </p:cNvSpPr>
          <p:nvPr/>
        </p:nvSpPr>
        <p:spPr bwMode="auto">
          <a:xfrm>
            <a:off x="8532813" y="333375"/>
            <a:ext cx="360362" cy="3587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172450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1. szoba</a:t>
            </a:r>
          </a:p>
        </p:txBody>
      </p:sp>
      <p:sp>
        <p:nvSpPr>
          <p:cNvPr id="37896" name="Rectangle 15"/>
          <p:cNvSpPr>
            <a:spLocks noChangeArrowheads="1"/>
          </p:cNvSpPr>
          <p:nvPr/>
        </p:nvSpPr>
        <p:spPr bwMode="auto">
          <a:xfrm>
            <a:off x="8172450" y="692150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32813" y="692150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898" name="Rectangle 22"/>
          <p:cNvSpPr>
            <a:spLocks noChangeArrowheads="1"/>
          </p:cNvSpPr>
          <p:nvPr/>
        </p:nvSpPr>
        <p:spPr bwMode="auto">
          <a:xfrm>
            <a:off x="7308850" y="3860800"/>
            <a:ext cx="431800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899" name="Rectangle 23"/>
          <p:cNvSpPr>
            <a:spLocks noChangeArrowheads="1"/>
          </p:cNvSpPr>
          <p:nvPr/>
        </p:nvSpPr>
        <p:spPr bwMode="auto">
          <a:xfrm>
            <a:off x="4716463" y="4724400"/>
            <a:ext cx="30241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0" name="Rectangle 24"/>
          <p:cNvSpPr>
            <a:spLocks noChangeArrowheads="1"/>
          </p:cNvSpPr>
          <p:nvPr/>
        </p:nvSpPr>
        <p:spPr bwMode="auto">
          <a:xfrm>
            <a:off x="4716463" y="2492375"/>
            <a:ext cx="649287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1" name="Rectangle 25"/>
          <p:cNvSpPr>
            <a:spLocks noChangeArrowheads="1"/>
          </p:cNvSpPr>
          <p:nvPr/>
        </p:nvSpPr>
        <p:spPr bwMode="auto">
          <a:xfrm>
            <a:off x="2051050" y="2565400"/>
            <a:ext cx="33845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2" name="Rectangle 26"/>
          <p:cNvSpPr>
            <a:spLocks noChangeArrowheads="1"/>
          </p:cNvSpPr>
          <p:nvPr/>
        </p:nvSpPr>
        <p:spPr bwMode="auto">
          <a:xfrm>
            <a:off x="2051050" y="1557338"/>
            <a:ext cx="5762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3" name="Rectangle 27"/>
          <p:cNvSpPr>
            <a:spLocks noChangeArrowheads="1"/>
          </p:cNvSpPr>
          <p:nvPr/>
        </p:nvSpPr>
        <p:spPr bwMode="auto">
          <a:xfrm>
            <a:off x="0" y="1628775"/>
            <a:ext cx="241141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4" name="AutoShape 28">
            <a:hlinkHover r:id="" action="ppaction://hlinkshowjump?jump=nextslide">
              <a:snd r:embed="rId4" name="suction.wav"/>
            </a:hlinkHover>
          </p:cNvPr>
          <p:cNvSpPr>
            <a:spLocks noChangeArrowheads="1"/>
          </p:cNvSpPr>
          <p:nvPr/>
        </p:nvSpPr>
        <p:spPr bwMode="auto">
          <a:xfrm>
            <a:off x="0" y="1700213"/>
            <a:ext cx="755650" cy="433387"/>
          </a:xfrm>
          <a:prstGeom prst="leftArrow">
            <a:avLst>
              <a:gd name="adj1" fmla="val 50000"/>
              <a:gd name="adj2" fmla="val 435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7905" name="Rectangle 29"/>
          <p:cNvSpPr>
            <a:spLocks noChangeArrowheads="1"/>
          </p:cNvSpPr>
          <p:nvPr/>
        </p:nvSpPr>
        <p:spPr bwMode="auto">
          <a:xfrm>
            <a:off x="3419475" y="0"/>
            <a:ext cx="720725" cy="155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6" name="Rectangle 30"/>
          <p:cNvSpPr>
            <a:spLocks noChangeArrowheads="1"/>
          </p:cNvSpPr>
          <p:nvPr/>
        </p:nvSpPr>
        <p:spPr bwMode="auto">
          <a:xfrm>
            <a:off x="3348038" y="1052513"/>
            <a:ext cx="453707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907" name="Rectangle 7"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6948488" y="1196975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37908" name="Rectangle 32"/>
          <p:cNvSpPr>
            <a:spLocks noChangeArrowheads="1"/>
          </p:cNvSpPr>
          <p:nvPr/>
        </p:nvSpPr>
        <p:spPr bwMode="auto">
          <a:xfrm>
            <a:off x="8604250" y="404813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37909" name="Szövegdoboz 21"/>
          <p:cNvSpPr txBox="1">
            <a:spLocks noChangeArrowheads="1"/>
          </p:cNvSpPr>
          <p:nvPr/>
        </p:nvSpPr>
        <p:spPr bwMode="auto">
          <a:xfrm>
            <a:off x="2124075" y="6308725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9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15" name="Rectangle 19"/>
          <p:cNvSpPr>
            <a:spLocks noChangeArrowheads="1"/>
          </p:cNvSpPr>
          <p:nvPr/>
        </p:nvSpPr>
        <p:spPr bwMode="auto">
          <a:xfrm>
            <a:off x="8172450" y="333375"/>
            <a:ext cx="360363" cy="3587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8916" name="Rectangle 20"/>
          <p:cNvSpPr>
            <a:spLocks noChangeArrowheads="1"/>
          </p:cNvSpPr>
          <p:nvPr/>
        </p:nvSpPr>
        <p:spPr bwMode="auto">
          <a:xfrm>
            <a:off x="8532813" y="3333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17" name="Text Box 21"/>
          <p:cNvSpPr txBox="1">
            <a:spLocks noChangeArrowheads="1"/>
          </p:cNvSpPr>
          <p:nvPr/>
        </p:nvSpPr>
        <p:spPr bwMode="auto">
          <a:xfrm>
            <a:off x="8172450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38918" name="Rectangle 22"/>
          <p:cNvSpPr>
            <a:spLocks noChangeArrowheads="1"/>
          </p:cNvSpPr>
          <p:nvPr/>
        </p:nvSpPr>
        <p:spPr bwMode="auto">
          <a:xfrm>
            <a:off x="8172450" y="692150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8919" name="Rectangle 23"/>
          <p:cNvSpPr>
            <a:spLocks noChangeArrowheads="1"/>
          </p:cNvSpPr>
          <p:nvPr/>
        </p:nvSpPr>
        <p:spPr bwMode="auto">
          <a:xfrm>
            <a:off x="8532813" y="692150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0" name="Rectangle 24"/>
          <p:cNvSpPr>
            <a:spLocks noChangeArrowheads="1"/>
          </p:cNvSpPr>
          <p:nvPr/>
        </p:nvSpPr>
        <p:spPr bwMode="auto">
          <a:xfrm>
            <a:off x="0" y="1628775"/>
            <a:ext cx="24844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1" name="Rectangle 25"/>
          <p:cNvSpPr>
            <a:spLocks noChangeArrowheads="1"/>
          </p:cNvSpPr>
          <p:nvPr/>
        </p:nvSpPr>
        <p:spPr bwMode="auto">
          <a:xfrm>
            <a:off x="1908175" y="1628775"/>
            <a:ext cx="576263" cy="230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2" name="Rectangle 26"/>
          <p:cNvSpPr>
            <a:spLocks noChangeArrowheads="1"/>
          </p:cNvSpPr>
          <p:nvPr/>
        </p:nvSpPr>
        <p:spPr bwMode="auto">
          <a:xfrm>
            <a:off x="1908175" y="3357563"/>
            <a:ext cx="248443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3" name="Rectangle 27"/>
          <p:cNvSpPr>
            <a:spLocks noChangeArrowheads="1"/>
          </p:cNvSpPr>
          <p:nvPr/>
        </p:nvSpPr>
        <p:spPr bwMode="auto">
          <a:xfrm>
            <a:off x="3924300" y="3357563"/>
            <a:ext cx="431800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4" name="Rectangle 28"/>
          <p:cNvSpPr>
            <a:spLocks noChangeArrowheads="1"/>
          </p:cNvSpPr>
          <p:nvPr/>
        </p:nvSpPr>
        <p:spPr bwMode="auto">
          <a:xfrm>
            <a:off x="4284663" y="4724400"/>
            <a:ext cx="863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5" name="AutoShape 29">
            <a:hlinkHover r:id="" action="ppaction://hlinkshowjump?jump=nextslide">
              <a:snd r:embed="rId4" name="suction.wav"/>
            </a:hlinkHover>
          </p:cNvPr>
          <p:cNvSpPr>
            <a:spLocks noChangeArrowheads="1"/>
          </p:cNvSpPr>
          <p:nvPr/>
        </p:nvSpPr>
        <p:spPr bwMode="auto">
          <a:xfrm rot="20503018" flipV="1">
            <a:off x="4572000" y="6326188"/>
            <a:ext cx="358775" cy="531812"/>
          </a:xfrm>
          <a:prstGeom prst="upArrow">
            <a:avLst>
              <a:gd name="adj1" fmla="val 50000"/>
              <a:gd name="adj2" fmla="val 3705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6" name="Rectangle 32"/>
          <p:cNvSpPr>
            <a:spLocks noChangeArrowheads="1"/>
          </p:cNvSpPr>
          <p:nvPr/>
        </p:nvSpPr>
        <p:spPr bwMode="auto">
          <a:xfrm>
            <a:off x="8604250" y="404813"/>
            <a:ext cx="215900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38927" name="Szövegdoboz 17"/>
          <p:cNvSpPr txBox="1">
            <a:spLocks noChangeArrowheads="1"/>
          </p:cNvSpPr>
          <p:nvPr/>
        </p:nvSpPr>
        <p:spPr bwMode="auto">
          <a:xfrm>
            <a:off x="3348038" y="0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9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39" name="Rectangle 14"/>
          <p:cNvSpPr>
            <a:spLocks noChangeArrowheads="1"/>
          </p:cNvSpPr>
          <p:nvPr/>
        </p:nvSpPr>
        <p:spPr bwMode="auto">
          <a:xfrm>
            <a:off x="8172450" y="3333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9940" name="Rectangle 15"/>
          <p:cNvSpPr>
            <a:spLocks noChangeArrowheads="1"/>
          </p:cNvSpPr>
          <p:nvPr/>
        </p:nvSpPr>
        <p:spPr bwMode="auto">
          <a:xfrm>
            <a:off x="8532813" y="3333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8172450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3. szoba</a:t>
            </a:r>
          </a:p>
        </p:txBody>
      </p:sp>
      <p:sp>
        <p:nvSpPr>
          <p:cNvPr id="39942" name="Rectangle 17"/>
          <p:cNvSpPr>
            <a:spLocks noChangeArrowheads="1"/>
          </p:cNvSpPr>
          <p:nvPr/>
        </p:nvSpPr>
        <p:spPr bwMode="auto">
          <a:xfrm>
            <a:off x="8172450" y="692150"/>
            <a:ext cx="360363" cy="3603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9943" name="Rectangle 18"/>
          <p:cNvSpPr>
            <a:spLocks noChangeArrowheads="1"/>
          </p:cNvSpPr>
          <p:nvPr/>
        </p:nvSpPr>
        <p:spPr bwMode="auto">
          <a:xfrm>
            <a:off x="8532813" y="692150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44" name="Rectangle 20"/>
          <p:cNvSpPr>
            <a:spLocks noChangeArrowheads="1"/>
          </p:cNvSpPr>
          <p:nvPr/>
        </p:nvSpPr>
        <p:spPr bwMode="auto">
          <a:xfrm>
            <a:off x="4284663" y="5445125"/>
            <a:ext cx="719137" cy="141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45" name="Rectangle 21"/>
          <p:cNvSpPr>
            <a:spLocks noChangeArrowheads="1"/>
          </p:cNvSpPr>
          <p:nvPr/>
        </p:nvSpPr>
        <p:spPr bwMode="auto">
          <a:xfrm>
            <a:off x="827088" y="5445125"/>
            <a:ext cx="4175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46" name="Rectangle 22"/>
          <p:cNvSpPr>
            <a:spLocks noChangeArrowheads="1"/>
          </p:cNvSpPr>
          <p:nvPr/>
        </p:nvSpPr>
        <p:spPr bwMode="auto">
          <a:xfrm>
            <a:off x="827088" y="1700213"/>
            <a:ext cx="865187" cy="4464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30" name="AutoShape 6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971550" y="5516563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948" name="Rectangle 23"/>
          <p:cNvSpPr>
            <a:spLocks noChangeArrowheads="1"/>
          </p:cNvSpPr>
          <p:nvPr/>
        </p:nvSpPr>
        <p:spPr bwMode="auto">
          <a:xfrm>
            <a:off x="827088" y="836613"/>
            <a:ext cx="8651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49" name="Rectangle 24"/>
          <p:cNvSpPr>
            <a:spLocks noChangeArrowheads="1"/>
          </p:cNvSpPr>
          <p:nvPr/>
        </p:nvSpPr>
        <p:spPr bwMode="auto">
          <a:xfrm>
            <a:off x="827088" y="836613"/>
            <a:ext cx="25209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2268538" y="836613"/>
            <a:ext cx="47513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1" name="Rectangle 26"/>
          <p:cNvSpPr>
            <a:spLocks noChangeArrowheads="1"/>
          </p:cNvSpPr>
          <p:nvPr/>
        </p:nvSpPr>
        <p:spPr bwMode="auto">
          <a:xfrm>
            <a:off x="7019925" y="836613"/>
            <a:ext cx="10810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2" name="Rectangle 27"/>
          <p:cNvSpPr>
            <a:spLocks noChangeArrowheads="1"/>
          </p:cNvSpPr>
          <p:nvPr/>
        </p:nvSpPr>
        <p:spPr bwMode="auto">
          <a:xfrm>
            <a:off x="7524750" y="836613"/>
            <a:ext cx="503238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3" name="Rectangle 28"/>
          <p:cNvSpPr>
            <a:spLocks noChangeArrowheads="1"/>
          </p:cNvSpPr>
          <p:nvPr/>
        </p:nvSpPr>
        <p:spPr bwMode="auto">
          <a:xfrm>
            <a:off x="4787900" y="2060575"/>
            <a:ext cx="31686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4" name="Rectangle 29"/>
          <p:cNvSpPr>
            <a:spLocks noChangeArrowheads="1"/>
          </p:cNvSpPr>
          <p:nvPr/>
        </p:nvSpPr>
        <p:spPr bwMode="auto">
          <a:xfrm>
            <a:off x="4787900" y="2133600"/>
            <a:ext cx="720725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5" name="Rectangle 30"/>
          <p:cNvSpPr>
            <a:spLocks noChangeArrowheads="1"/>
          </p:cNvSpPr>
          <p:nvPr/>
        </p:nvSpPr>
        <p:spPr bwMode="auto">
          <a:xfrm>
            <a:off x="4787900" y="3141663"/>
            <a:ext cx="23050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6" name="Rectangle 31"/>
          <p:cNvSpPr>
            <a:spLocks noChangeArrowheads="1"/>
          </p:cNvSpPr>
          <p:nvPr/>
        </p:nvSpPr>
        <p:spPr bwMode="auto">
          <a:xfrm>
            <a:off x="6516688" y="3500438"/>
            <a:ext cx="360362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7" name="Rectangle 32"/>
          <p:cNvSpPr>
            <a:spLocks noChangeArrowheads="1"/>
          </p:cNvSpPr>
          <p:nvPr/>
        </p:nvSpPr>
        <p:spPr bwMode="auto">
          <a:xfrm>
            <a:off x="6516688" y="4797425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8" name="Rectangle 33"/>
          <p:cNvSpPr>
            <a:spLocks noChangeArrowheads="1"/>
          </p:cNvSpPr>
          <p:nvPr/>
        </p:nvSpPr>
        <p:spPr bwMode="auto">
          <a:xfrm>
            <a:off x="8459788" y="3213100"/>
            <a:ext cx="504825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59" name="Rectangle 34"/>
          <p:cNvSpPr>
            <a:spLocks noChangeArrowheads="1"/>
          </p:cNvSpPr>
          <p:nvPr/>
        </p:nvSpPr>
        <p:spPr bwMode="auto">
          <a:xfrm>
            <a:off x="8532813" y="2636838"/>
            <a:ext cx="6111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60" name="AutoShape 35">
            <a:hlinkHover r:id="" action="ppaction://hlinkshowjump?jump=nextslide">
              <a:snd r:embed="rId5" name="suction.wav"/>
            </a:hlinkHover>
          </p:cNvPr>
          <p:cNvSpPr>
            <a:spLocks noChangeArrowheads="1"/>
          </p:cNvSpPr>
          <p:nvPr/>
        </p:nvSpPr>
        <p:spPr bwMode="auto">
          <a:xfrm rot="-2025045">
            <a:off x="8675688" y="2852738"/>
            <a:ext cx="468312" cy="288925"/>
          </a:xfrm>
          <a:prstGeom prst="rightArrow">
            <a:avLst>
              <a:gd name="adj1" fmla="val 0"/>
              <a:gd name="adj2" fmla="val 8845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961" name="Rectangle 36"/>
          <p:cNvSpPr>
            <a:spLocks noChangeArrowheads="1"/>
          </p:cNvSpPr>
          <p:nvPr/>
        </p:nvSpPr>
        <p:spPr bwMode="auto">
          <a:xfrm>
            <a:off x="8604250" y="404813"/>
            <a:ext cx="215900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39962" name="Szövegdoboz 27"/>
          <p:cNvSpPr txBox="1">
            <a:spLocks noChangeArrowheads="1"/>
          </p:cNvSpPr>
          <p:nvPr/>
        </p:nvSpPr>
        <p:spPr bwMode="auto">
          <a:xfrm>
            <a:off x="3348038" y="0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9</a:t>
            </a:r>
            <a:r>
              <a:rPr lang="hu-HU" dirty="0"/>
              <a:t>. pálya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0"/>
                  </p:tgtEl>
                </p:cond>
              </p:nextCondLst>
            </p:seq>
          </p:childTnLst>
        </p:cTn>
      </p:par>
    </p:tnLst>
    <p:bldLst>
      <p:bldP spid="52249" grpId="0" animBg="1"/>
      <p:bldP spid="5224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Verziókövetés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</p:txBody>
      </p:sp>
      <p:sp>
        <p:nvSpPr>
          <p:cNvPr id="6042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4221163"/>
            <a:ext cx="302418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/>
              <a:t>Tovább a 3. </a:t>
            </a:r>
            <a:r>
              <a:rPr lang="hu-HU" sz="2000" dirty="0" smtClean="0"/>
              <a:t>sorozatra </a:t>
            </a:r>
            <a:r>
              <a:rPr lang="hu-HU" sz="2000" dirty="0" smtClean="0">
                <a:sym typeface="Wingdings" pitchFamily="2" charset="2"/>
              </a:rPr>
              <a:t></a:t>
            </a:r>
            <a:endParaRPr lang="hu-HU" sz="2000" dirty="0"/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323850" y="260350"/>
            <a:ext cx="21605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dirty="0"/>
              <a:t>10 pálya teljesítésével kinyitott mód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684213" y="1916113"/>
            <a:ext cx="7561262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dirty="0" smtClean="0"/>
              <a:t>1.0: </a:t>
            </a:r>
            <a:r>
              <a:rPr lang="hu-HU" dirty="0"/>
              <a:t>1-5. pályákkal</a:t>
            </a:r>
          </a:p>
          <a:p>
            <a:pPr eaLnBrk="1" hangingPunct="1">
              <a:spcBef>
                <a:spcPct val="50000"/>
              </a:spcBef>
            </a:pPr>
            <a:r>
              <a:rPr lang="hu-HU" dirty="0" smtClean="0"/>
              <a:t>2.0: </a:t>
            </a:r>
            <a:r>
              <a:rPr lang="hu-HU" dirty="0"/>
              <a:t>újítás, 6-10. pályákkal</a:t>
            </a:r>
          </a:p>
          <a:p>
            <a:pPr eaLnBrk="1" hangingPunct="1">
              <a:spcBef>
                <a:spcPct val="50000"/>
              </a:spcBef>
            </a:pPr>
            <a:r>
              <a:rPr lang="hu-HU" dirty="0" smtClean="0"/>
              <a:t>2.5: </a:t>
            </a:r>
            <a:r>
              <a:rPr lang="hu-HU" dirty="0"/>
              <a:t>újítás, </a:t>
            </a:r>
            <a:r>
              <a:rPr lang="hu-HU" dirty="0" smtClean="0"/>
              <a:t>11-15. pályákkal</a:t>
            </a:r>
            <a:endParaRPr lang="hu-HU" dirty="0"/>
          </a:p>
        </p:txBody>
      </p:sp>
      <p:sp>
        <p:nvSpPr>
          <p:cNvPr id="6042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5445125"/>
            <a:ext cx="302418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>
                <a:sym typeface="Wingdings" pitchFamily="2" charset="2"/>
              </a:rPr>
              <a:t> </a:t>
            </a:r>
            <a:r>
              <a:rPr lang="hu-HU" sz="2000" dirty="0" smtClean="0"/>
              <a:t>Vissza </a:t>
            </a:r>
            <a:r>
              <a:rPr lang="hu-HU" sz="2000" dirty="0"/>
              <a:t>a főmenübe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812088" y="188913"/>
            <a:ext cx="10795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Jelszó:</a:t>
            </a:r>
          </a:p>
          <a:p>
            <a:pPr algn="ctr"/>
            <a:r>
              <a:rPr lang="hu-HU" dirty="0" smtClean="0"/>
              <a:t>fr3et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6993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63" name="Rectangle 14"/>
          <p:cNvSpPr>
            <a:spLocks noChangeArrowheads="1"/>
          </p:cNvSpPr>
          <p:nvPr/>
        </p:nvSpPr>
        <p:spPr bwMode="auto">
          <a:xfrm>
            <a:off x="8172450" y="3333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0964" name="Rectangle 15"/>
          <p:cNvSpPr>
            <a:spLocks noChangeArrowheads="1"/>
          </p:cNvSpPr>
          <p:nvPr/>
        </p:nvSpPr>
        <p:spPr bwMode="auto">
          <a:xfrm>
            <a:off x="8532813" y="3333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8172450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4. szoba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8172450" y="692150"/>
            <a:ext cx="3603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8532813" y="692150"/>
            <a:ext cx="360362" cy="3603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7667625" y="2565400"/>
            <a:ext cx="14763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6948488" y="1412875"/>
            <a:ext cx="792162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6948488" y="2636838"/>
            <a:ext cx="792162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732588" y="2565400"/>
            <a:ext cx="3603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2" name="Rectangle 23"/>
          <p:cNvSpPr>
            <a:spLocks noChangeArrowheads="1"/>
          </p:cNvSpPr>
          <p:nvPr/>
        </p:nvSpPr>
        <p:spPr bwMode="auto">
          <a:xfrm>
            <a:off x="3419475" y="0"/>
            <a:ext cx="720725" cy="155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3" name="AutoShape 24">
            <a:hlinkHover r:id="rId4" action="ppaction://hlinksldjump">
              <a:snd r:embed="rId5" name="suction.wav"/>
            </a:hlinkHover>
          </p:cNvPr>
          <p:cNvSpPr>
            <a:spLocks noChangeArrowheads="1"/>
          </p:cNvSpPr>
          <p:nvPr/>
        </p:nvSpPr>
        <p:spPr bwMode="auto">
          <a:xfrm>
            <a:off x="3563938" y="0"/>
            <a:ext cx="503237" cy="692150"/>
          </a:xfrm>
          <a:prstGeom prst="upArrow">
            <a:avLst>
              <a:gd name="adj1" fmla="val 50000"/>
              <a:gd name="adj2" fmla="val 3438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4" name="Rectangle 25"/>
          <p:cNvSpPr>
            <a:spLocks noChangeArrowheads="1"/>
          </p:cNvSpPr>
          <p:nvPr/>
        </p:nvSpPr>
        <p:spPr bwMode="auto">
          <a:xfrm>
            <a:off x="7235825" y="3500438"/>
            <a:ext cx="50482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5" name="Rectangle 26"/>
          <p:cNvSpPr>
            <a:spLocks noChangeArrowheads="1"/>
          </p:cNvSpPr>
          <p:nvPr/>
        </p:nvSpPr>
        <p:spPr bwMode="auto">
          <a:xfrm>
            <a:off x="6443663" y="6021388"/>
            <a:ext cx="12969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6" name="Rectangle 27"/>
          <p:cNvSpPr>
            <a:spLocks noChangeArrowheads="1"/>
          </p:cNvSpPr>
          <p:nvPr/>
        </p:nvSpPr>
        <p:spPr bwMode="auto">
          <a:xfrm>
            <a:off x="6228184" y="4221163"/>
            <a:ext cx="359941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7" name="Rectangle 28"/>
          <p:cNvSpPr>
            <a:spLocks noChangeArrowheads="1"/>
          </p:cNvSpPr>
          <p:nvPr/>
        </p:nvSpPr>
        <p:spPr bwMode="auto">
          <a:xfrm>
            <a:off x="5292725" y="4292600"/>
            <a:ext cx="13668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8" name="Rectangle 29"/>
          <p:cNvSpPr>
            <a:spLocks noChangeArrowheads="1"/>
          </p:cNvSpPr>
          <p:nvPr/>
        </p:nvSpPr>
        <p:spPr bwMode="auto">
          <a:xfrm>
            <a:off x="5292725" y="4365625"/>
            <a:ext cx="2508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79" name="Rectangle 30"/>
          <p:cNvSpPr>
            <a:spLocks noChangeArrowheads="1"/>
          </p:cNvSpPr>
          <p:nvPr/>
        </p:nvSpPr>
        <p:spPr bwMode="auto">
          <a:xfrm>
            <a:off x="4140200" y="6165850"/>
            <a:ext cx="5032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0" name="Rectangle 31"/>
          <p:cNvSpPr>
            <a:spLocks noChangeArrowheads="1"/>
          </p:cNvSpPr>
          <p:nvPr/>
        </p:nvSpPr>
        <p:spPr bwMode="auto">
          <a:xfrm>
            <a:off x="4103688" y="4365625"/>
            <a:ext cx="252412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1" name="Rectangle 32"/>
          <p:cNvSpPr>
            <a:spLocks noChangeArrowheads="1"/>
          </p:cNvSpPr>
          <p:nvPr/>
        </p:nvSpPr>
        <p:spPr bwMode="auto">
          <a:xfrm>
            <a:off x="3635375" y="4292600"/>
            <a:ext cx="7207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2" name="Rectangle 33"/>
          <p:cNvSpPr>
            <a:spLocks noChangeArrowheads="1"/>
          </p:cNvSpPr>
          <p:nvPr/>
        </p:nvSpPr>
        <p:spPr bwMode="auto">
          <a:xfrm>
            <a:off x="3419475" y="4365625"/>
            <a:ext cx="287338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3" name="Rectangle 34"/>
          <p:cNvSpPr>
            <a:spLocks noChangeArrowheads="1"/>
          </p:cNvSpPr>
          <p:nvPr/>
        </p:nvSpPr>
        <p:spPr bwMode="auto">
          <a:xfrm>
            <a:off x="2700338" y="6092825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4" name="Rectangle 35"/>
          <p:cNvSpPr>
            <a:spLocks noChangeArrowheads="1"/>
          </p:cNvSpPr>
          <p:nvPr/>
        </p:nvSpPr>
        <p:spPr bwMode="auto">
          <a:xfrm>
            <a:off x="2484438" y="1557338"/>
            <a:ext cx="358775" cy="4751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5" name="Rectangle 36"/>
          <p:cNvSpPr>
            <a:spLocks noChangeArrowheads="1"/>
          </p:cNvSpPr>
          <p:nvPr/>
        </p:nvSpPr>
        <p:spPr bwMode="auto">
          <a:xfrm>
            <a:off x="2411413" y="1412875"/>
            <a:ext cx="108108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6" name="Rectangle 37"/>
          <p:cNvSpPr>
            <a:spLocks noChangeArrowheads="1"/>
          </p:cNvSpPr>
          <p:nvPr/>
        </p:nvSpPr>
        <p:spPr bwMode="auto">
          <a:xfrm>
            <a:off x="4643438" y="4221163"/>
            <a:ext cx="215900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7" name="Rectangle 38"/>
          <p:cNvSpPr>
            <a:spLocks noChangeArrowheads="1"/>
          </p:cNvSpPr>
          <p:nvPr/>
        </p:nvSpPr>
        <p:spPr bwMode="auto">
          <a:xfrm>
            <a:off x="4643438" y="4149725"/>
            <a:ext cx="4333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8" name="Rectangle 39"/>
          <p:cNvSpPr>
            <a:spLocks noChangeArrowheads="1"/>
          </p:cNvSpPr>
          <p:nvPr/>
        </p:nvSpPr>
        <p:spPr bwMode="auto">
          <a:xfrm>
            <a:off x="4860132" y="4292600"/>
            <a:ext cx="288132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89" name="Rectangle 40"/>
          <p:cNvSpPr>
            <a:spLocks noChangeArrowheads="1"/>
          </p:cNvSpPr>
          <p:nvPr/>
        </p:nvSpPr>
        <p:spPr bwMode="auto">
          <a:xfrm>
            <a:off x="5003800" y="6453188"/>
            <a:ext cx="5397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3708400" y="836613"/>
            <a:ext cx="40322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91" name="Rectangle 42"/>
          <p:cNvSpPr>
            <a:spLocks noChangeArrowheads="1"/>
          </p:cNvSpPr>
          <p:nvPr/>
        </p:nvSpPr>
        <p:spPr bwMode="auto">
          <a:xfrm>
            <a:off x="3132138" y="2492375"/>
            <a:ext cx="417671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54" name="AutoShape 6">
            <a:hlinkClick r:id="" action="ppaction://noaction" highlightClick="1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3203575" y="2636838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3291" name="Rectangle 43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995738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3" name="Rectangle 45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572000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4" name="Rectangle 46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003800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5" name="Rectangle 47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435600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6" name="Rectangle 48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867400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7" name="Rectangle 4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300788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298" name="Rectangle 50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732588" y="2492375"/>
            <a:ext cx="215900" cy="790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3419475" y="1844675"/>
            <a:ext cx="345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Még vissza is kell jutnod...</a:t>
            </a:r>
          </a:p>
        </p:txBody>
      </p:sp>
      <p:sp>
        <p:nvSpPr>
          <p:cNvPr id="41001" name="AutoShape 53"/>
          <p:cNvSpPr>
            <a:spLocks noChangeArrowheads="1"/>
          </p:cNvSpPr>
          <p:nvPr/>
        </p:nvSpPr>
        <p:spPr bwMode="auto">
          <a:xfrm>
            <a:off x="7164388" y="2276475"/>
            <a:ext cx="360362" cy="1152525"/>
          </a:xfrm>
          <a:prstGeom prst="upDownArrow">
            <a:avLst>
              <a:gd name="adj1" fmla="val 50000"/>
              <a:gd name="adj2" fmla="val 63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1002" name="Text Box 54"/>
          <p:cNvSpPr txBox="1">
            <a:spLocks noChangeArrowheads="1"/>
          </p:cNvSpPr>
          <p:nvPr/>
        </p:nvSpPr>
        <p:spPr bwMode="auto">
          <a:xfrm>
            <a:off x="7667625" y="3284538"/>
            <a:ext cx="1476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A választás a tiéd…</a:t>
            </a:r>
          </a:p>
        </p:txBody>
      </p:sp>
      <p:sp>
        <p:nvSpPr>
          <p:cNvPr id="41003" name="Rectangle 55"/>
          <p:cNvSpPr>
            <a:spLocks noChangeArrowheads="1"/>
          </p:cNvSpPr>
          <p:nvPr/>
        </p:nvSpPr>
        <p:spPr bwMode="auto">
          <a:xfrm>
            <a:off x="8604250" y="404813"/>
            <a:ext cx="215900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41004" name="Szövegdoboz 45"/>
          <p:cNvSpPr txBox="1">
            <a:spLocks noChangeArrowheads="1"/>
          </p:cNvSpPr>
          <p:nvPr/>
        </p:nvSpPr>
        <p:spPr bwMode="auto">
          <a:xfrm>
            <a:off x="250825" y="115888"/>
            <a:ext cx="288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9. pálya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6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8" dur="10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10" dur="1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12" dur="20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14" dur="2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16" dur="3000" fill="hold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59259E-6 L 6.94444E-6 0.10509 " pathEditMode="relative" ptsTypes="AA">
                                      <p:cBhvr>
                                        <p:cTn id="18" dur="50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4"/>
                  </p:tgtEl>
                </p:cond>
              </p:nextCondLst>
            </p:seq>
          </p:childTnLst>
        </p:cTn>
      </p:par>
    </p:tnLst>
    <p:bldLst>
      <p:bldP spid="53289" grpId="0" animBg="1"/>
      <p:bldP spid="53291" grpId="0" animBg="1"/>
      <p:bldP spid="53293" grpId="0" animBg="1"/>
      <p:bldP spid="53294" grpId="0" animBg="1"/>
      <p:bldP spid="53295" grpId="0" animBg="1"/>
      <p:bldP spid="53296" grpId="0" animBg="1"/>
      <p:bldP spid="53297" grpId="0" animBg="1"/>
      <p:bldP spid="53298" grpId="0" animBg="1"/>
      <p:bldP spid="5330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4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10. pálya</a:t>
            </a:r>
          </a:p>
        </p:txBody>
      </p:sp>
      <p:sp>
        <p:nvSpPr>
          <p:cNvPr id="41987" name="Oval 4"/>
          <p:cNvSpPr>
            <a:spLocks noChangeArrowheads="1"/>
          </p:cNvSpPr>
          <p:nvPr/>
        </p:nvSpPr>
        <p:spPr bwMode="auto">
          <a:xfrm>
            <a:off x="7524750" y="42926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  <a:br>
              <a:rPr lang="hu-HU"/>
            </a:br>
            <a:r>
              <a:rPr lang="hu-HU"/>
              <a:t>pont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41989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6289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  <p:sp>
        <p:nvSpPr>
          <p:cNvPr id="41990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41991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24300" y="27082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41993" name="Rectangl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148263" y="270827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5</a:t>
            </a:r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>
            <a:off x="29162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35655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>
            <a:off x="421322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>
            <a:off x="4860925" y="28527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998" name="Rectangle 15"/>
          <p:cNvSpPr>
            <a:spLocks noChangeArrowheads="1"/>
          </p:cNvSpPr>
          <p:nvPr/>
        </p:nvSpPr>
        <p:spPr bwMode="auto">
          <a:xfrm>
            <a:off x="2628900" y="3213100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10</a:t>
            </a:r>
          </a:p>
        </p:txBody>
      </p:sp>
      <p:sp>
        <p:nvSpPr>
          <p:cNvPr id="41999" name="Rectangle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2766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9</a:t>
            </a:r>
          </a:p>
        </p:txBody>
      </p:sp>
      <p:sp>
        <p:nvSpPr>
          <p:cNvPr id="42000" name="Rectangle 1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243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8</a:t>
            </a:r>
          </a:p>
        </p:txBody>
      </p:sp>
      <p:sp>
        <p:nvSpPr>
          <p:cNvPr id="42001" name="Rectangle 1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57200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7</a:t>
            </a:r>
          </a:p>
        </p:txBody>
      </p:sp>
      <p:sp>
        <p:nvSpPr>
          <p:cNvPr id="42002" name="Rectangle 1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148263" y="321310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6</a:t>
            </a:r>
          </a:p>
        </p:txBody>
      </p:sp>
      <p:sp>
        <p:nvSpPr>
          <p:cNvPr id="42003" name="Line 20"/>
          <p:cNvSpPr>
            <a:spLocks noChangeShapeType="1"/>
          </p:cNvSpPr>
          <p:nvPr/>
        </p:nvSpPr>
        <p:spPr bwMode="auto">
          <a:xfrm>
            <a:off x="2916238" y="3357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4" name="Line 21"/>
          <p:cNvSpPr>
            <a:spLocks noChangeShapeType="1"/>
          </p:cNvSpPr>
          <p:nvPr/>
        </p:nvSpPr>
        <p:spPr bwMode="auto">
          <a:xfrm>
            <a:off x="356552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5" name="Line 22"/>
          <p:cNvSpPr>
            <a:spLocks noChangeShapeType="1"/>
          </p:cNvSpPr>
          <p:nvPr/>
        </p:nvSpPr>
        <p:spPr bwMode="auto">
          <a:xfrm>
            <a:off x="421322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6" name="Line 23"/>
          <p:cNvSpPr>
            <a:spLocks noChangeShapeType="1"/>
          </p:cNvSpPr>
          <p:nvPr/>
        </p:nvSpPr>
        <p:spPr bwMode="auto">
          <a:xfrm>
            <a:off x="486092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7" name="Rectangle 24"/>
          <p:cNvSpPr>
            <a:spLocks noChangeArrowheads="1"/>
          </p:cNvSpPr>
          <p:nvPr/>
        </p:nvSpPr>
        <p:spPr bwMode="auto">
          <a:xfrm>
            <a:off x="5724525" y="3213100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2.</a:t>
            </a:r>
          </a:p>
        </p:txBody>
      </p:sp>
      <p:sp>
        <p:nvSpPr>
          <p:cNvPr id="42008" name="Rectangle 25"/>
          <p:cNvSpPr>
            <a:spLocks noChangeArrowheads="1"/>
          </p:cNvSpPr>
          <p:nvPr/>
        </p:nvSpPr>
        <p:spPr bwMode="auto">
          <a:xfrm>
            <a:off x="5724525" y="2708275"/>
            <a:ext cx="287338" cy="2889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1.</a:t>
            </a:r>
          </a:p>
        </p:txBody>
      </p:sp>
      <p:sp>
        <p:nvSpPr>
          <p:cNvPr id="42009" name="Line 26"/>
          <p:cNvSpPr>
            <a:spLocks noChangeShapeType="1"/>
          </p:cNvSpPr>
          <p:nvPr/>
        </p:nvSpPr>
        <p:spPr bwMode="auto">
          <a:xfrm flipV="1">
            <a:off x="5292725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10" name="Line 27"/>
          <p:cNvSpPr>
            <a:spLocks noChangeShapeType="1"/>
          </p:cNvSpPr>
          <p:nvPr/>
        </p:nvSpPr>
        <p:spPr bwMode="auto">
          <a:xfrm flipV="1">
            <a:off x="4213225" y="2997200"/>
            <a:ext cx="360363" cy="215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11" name="Freeform 28"/>
          <p:cNvSpPr>
            <a:spLocks/>
          </p:cNvSpPr>
          <p:nvPr/>
        </p:nvSpPr>
        <p:spPr bwMode="auto">
          <a:xfrm>
            <a:off x="2898775" y="3495675"/>
            <a:ext cx="1828800" cy="309563"/>
          </a:xfrm>
          <a:custGeom>
            <a:avLst/>
            <a:gdLst>
              <a:gd name="T0" fmla="*/ 2147483647 w 1152"/>
              <a:gd name="T1" fmla="*/ 2147483647 h 195"/>
              <a:gd name="T2" fmla="*/ 2147483647 w 1152"/>
              <a:gd name="T3" fmla="*/ 2147483647 h 195"/>
              <a:gd name="T4" fmla="*/ 2147483647 w 1152"/>
              <a:gd name="T5" fmla="*/ 2147483647 h 195"/>
              <a:gd name="T6" fmla="*/ 2147483647 w 1152"/>
              <a:gd name="T7" fmla="*/ 2147483647 h 195"/>
              <a:gd name="T8" fmla="*/ 2147483647 w 1152"/>
              <a:gd name="T9" fmla="*/ 2147483647 h 195"/>
              <a:gd name="T10" fmla="*/ 2147483647 w 1152"/>
              <a:gd name="T11" fmla="*/ 2147483647 h 195"/>
              <a:gd name="T12" fmla="*/ 2147483647 w 1152"/>
              <a:gd name="T13" fmla="*/ 2147483647 h 195"/>
              <a:gd name="T14" fmla="*/ 2147483647 w 1152"/>
              <a:gd name="T15" fmla="*/ 2147483647 h 195"/>
              <a:gd name="T16" fmla="*/ 0 w 1152"/>
              <a:gd name="T17" fmla="*/ 0 h 1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52"/>
              <a:gd name="T28" fmla="*/ 0 h 195"/>
              <a:gd name="T29" fmla="*/ 1152 w 1152"/>
              <a:gd name="T30" fmla="*/ 195 h 1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52" h="195">
                <a:moveTo>
                  <a:pt x="1152" y="9"/>
                </a:moveTo>
                <a:cubicBezTo>
                  <a:pt x="1098" y="63"/>
                  <a:pt x="1066" y="59"/>
                  <a:pt x="994" y="83"/>
                </a:cubicBezTo>
                <a:cubicBezTo>
                  <a:pt x="963" y="93"/>
                  <a:pt x="931" y="100"/>
                  <a:pt x="901" y="111"/>
                </a:cubicBezTo>
                <a:cubicBezTo>
                  <a:pt x="856" y="127"/>
                  <a:pt x="809" y="154"/>
                  <a:pt x="762" y="167"/>
                </a:cubicBezTo>
                <a:cubicBezTo>
                  <a:pt x="717" y="179"/>
                  <a:pt x="668" y="184"/>
                  <a:pt x="622" y="195"/>
                </a:cubicBezTo>
                <a:cubicBezTo>
                  <a:pt x="506" y="190"/>
                  <a:pt x="382" y="194"/>
                  <a:pt x="269" y="158"/>
                </a:cubicBezTo>
                <a:cubicBezTo>
                  <a:pt x="224" y="113"/>
                  <a:pt x="181" y="94"/>
                  <a:pt x="121" y="74"/>
                </a:cubicBezTo>
                <a:cubicBezTo>
                  <a:pt x="102" y="68"/>
                  <a:pt x="65" y="56"/>
                  <a:pt x="65" y="56"/>
                </a:cubicBezTo>
                <a:cubicBezTo>
                  <a:pt x="3" y="14"/>
                  <a:pt x="19" y="38"/>
                  <a:pt x="0" y="0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12" name="Szövegdoboz 28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15 mp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1" name="Rectangle 21"/>
          <p:cNvSpPr>
            <a:spLocks noChangeArrowheads="1"/>
          </p:cNvSpPr>
          <p:nvPr/>
        </p:nvSpPr>
        <p:spPr bwMode="auto">
          <a:xfrm>
            <a:off x="323850" y="404813"/>
            <a:ext cx="1008063" cy="597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43013" name="Rectangle 22"/>
          <p:cNvSpPr>
            <a:spLocks noChangeArrowheads="1"/>
          </p:cNvSpPr>
          <p:nvPr/>
        </p:nvSpPr>
        <p:spPr bwMode="auto">
          <a:xfrm>
            <a:off x="323850" y="5734050"/>
            <a:ext cx="32400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4" name="Rectangle 23"/>
          <p:cNvSpPr>
            <a:spLocks noChangeArrowheads="1"/>
          </p:cNvSpPr>
          <p:nvPr/>
        </p:nvSpPr>
        <p:spPr bwMode="auto">
          <a:xfrm>
            <a:off x="2916238" y="1412875"/>
            <a:ext cx="719137" cy="4968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5" name="Rectangle 24"/>
          <p:cNvSpPr>
            <a:spLocks noChangeArrowheads="1"/>
          </p:cNvSpPr>
          <p:nvPr/>
        </p:nvSpPr>
        <p:spPr bwMode="auto">
          <a:xfrm>
            <a:off x="3203575" y="1341438"/>
            <a:ext cx="309721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6" name="Rectangle 25"/>
          <p:cNvSpPr>
            <a:spLocks noChangeArrowheads="1"/>
          </p:cNvSpPr>
          <p:nvPr/>
        </p:nvSpPr>
        <p:spPr bwMode="auto">
          <a:xfrm>
            <a:off x="6011863" y="1628775"/>
            <a:ext cx="865187" cy="4824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7" name="Rectangle 26"/>
          <p:cNvSpPr>
            <a:spLocks noChangeArrowheads="1"/>
          </p:cNvSpPr>
          <p:nvPr/>
        </p:nvSpPr>
        <p:spPr bwMode="auto">
          <a:xfrm>
            <a:off x="5999163" y="5741988"/>
            <a:ext cx="3059112" cy="1123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18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580548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43019" name="Text Box 29"/>
          <p:cNvSpPr txBox="1">
            <a:spLocks noChangeArrowheads="1"/>
          </p:cNvSpPr>
          <p:nvPr/>
        </p:nvSpPr>
        <p:spPr bwMode="auto">
          <a:xfrm>
            <a:off x="3708400" y="2781300"/>
            <a:ext cx="23764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dirty="0"/>
              <a:t>A </a:t>
            </a:r>
            <a:r>
              <a:rPr lang="hu-HU" dirty="0" smtClean="0"/>
              <a:t>sorozat utolsó </a:t>
            </a:r>
            <a:r>
              <a:rPr lang="hu-HU" dirty="0"/>
              <a:t>pályájára értél!</a:t>
            </a:r>
          </a:p>
        </p:txBody>
      </p:sp>
      <p:sp>
        <p:nvSpPr>
          <p:cNvPr id="59449" name="AutoShape 57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68313" y="162877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9450" name="Rectangle 58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700338" y="50133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9451" name="Rectangle 5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627313" y="43656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023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2. </a:t>
            </a:r>
            <a:r>
              <a:rPr lang="hu-HU" dirty="0" smtClean="0"/>
              <a:t>sorozat 10</a:t>
            </a:r>
            <a:r>
              <a:rPr lang="hu-HU" dirty="0"/>
              <a:t>. pálya </a:t>
            </a:r>
          </a:p>
        </p:txBody>
      </p:sp>
      <p:sp>
        <p:nvSpPr>
          <p:cNvPr id="2" name="Téglalap 1">
            <a:hlinkHover r:id="rId2" action="ppaction://hlinksldjump">
              <a:snd r:embed="rId3" name="laser.wav"/>
            </a:hlinkHover>
          </p:cNvPr>
          <p:cNvSpPr/>
          <p:nvPr/>
        </p:nvSpPr>
        <p:spPr>
          <a:xfrm>
            <a:off x="6334125" y="2132013"/>
            <a:ext cx="288925" cy="36020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8" name="Téglalap 17">
            <a:hlinkHover r:id="rId2" action="ppaction://hlinksldjump">
              <a:snd r:embed="rId3" name="laser.wav"/>
            </a:hlinkHover>
          </p:cNvPr>
          <p:cNvSpPr/>
          <p:nvPr/>
        </p:nvSpPr>
        <p:spPr>
          <a:xfrm>
            <a:off x="250825" y="3589338"/>
            <a:ext cx="720725" cy="7842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9" name="Téglalap 18">
            <a:hlinkHover r:id="rId2" action="ppaction://hlinksldjump">
              <a:snd r:embed="rId3" name="laser.wav"/>
            </a:hlinkHover>
          </p:cNvPr>
          <p:cNvSpPr/>
          <p:nvPr/>
        </p:nvSpPr>
        <p:spPr>
          <a:xfrm>
            <a:off x="654050" y="4916488"/>
            <a:ext cx="720725" cy="7842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Téglalap 19">
            <a:hlinkHover r:id="rId2" action="ppaction://hlinksldjump">
              <a:snd r:embed="rId3" name="laser.wav"/>
            </a:hlinkHover>
          </p:cNvPr>
          <p:cNvSpPr/>
          <p:nvPr/>
        </p:nvSpPr>
        <p:spPr>
          <a:xfrm>
            <a:off x="2819400" y="947738"/>
            <a:ext cx="3514725" cy="6810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7667625" y="2524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49"/>
                  </p:tgtEl>
                </p:cond>
              </p:nextCondLst>
            </p:seq>
          </p:childTnLst>
        </p:cTn>
      </p:par>
    </p:tnLst>
    <p:bldLst>
      <p:bldP spid="59450" grpId="0" animBg="1"/>
      <p:bldP spid="59450" grpId="1" animBg="1"/>
      <p:bldP spid="59451" grpId="0" animBg="1"/>
      <p:bldP spid="59451" grpId="1" animBg="1"/>
      <p:bldP spid="2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4403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3600">
                <a:sym typeface="Wingdings" pitchFamily="2" charset="2"/>
              </a:rPr>
              <a:t>Újrakezdés</a:t>
            </a:r>
          </a:p>
        </p:txBody>
      </p:sp>
      <p:sp>
        <p:nvSpPr>
          <p:cNvPr id="4403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2. sorozat kész!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Ügyes vagy! Megcsináltad a második sorozatot is! </a:t>
            </a:r>
          </a:p>
          <a:p>
            <a:pPr eaLnBrk="1" hangingPunct="1"/>
            <a:r>
              <a:rPr lang="hu-HU" dirty="0" smtClean="0"/>
              <a:t>Ezzel kinyitottál egy új funkciót: </a:t>
            </a:r>
            <a:r>
              <a:rPr lang="hu-HU" dirty="0" smtClean="0">
                <a:hlinkClick r:id="rId3" action="ppaction://hlinksldjump"/>
              </a:rPr>
              <a:t>Verziókövetés</a:t>
            </a:r>
            <a:endParaRPr lang="hu-HU" dirty="0" smtClean="0"/>
          </a:p>
          <a:p>
            <a:pPr eaLnBrk="1" hangingPunct="1"/>
            <a:r>
              <a:rPr lang="hu-HU" dirty="0" smtClean="0"/>
              <a:t>Ha akarod, nézd meg most, ha nem akarod, menj tovább a 3. sorozatra.</a:t>
            </a:r>
          </a:p>
        </p:txBody>
      </p:sp>
      <p:sp>
        <p:nvSpPr>
          <p:cNvPr id="450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5445125"/>
            <a:ext cx="2052638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Sorozat</a:t>
            </a:r>
            <a:endParaRPr lang="hu-HU" sz="2000" dirty="0"/>
          </a:p>
          <a:p>
            <a:pPr algn="ctr"/>
            <a:r>
              <a:rPr lang="hu-HU" sz="2000" dirty="0"/>
              <a:t>újrajátszása</a:t>
            </a:r>
          </a:p>
        </p:txBody>
      </p:sp>
      <p:sp>
        <p:nvSpPr>
          <p:cNvPr id="4506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5445125"/>
            <a:ext cx="2052638" cy="863600"/>
          </a:xfrm>
          <a:prstGeom prst="actionButtonBlank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/>
              <a:t>Tovább</a:t>
            </a:r>
          </a:p>
        </p:txBody>
      </p:sp>
      <p:sp>
        <p:nvSpPr>
          <p:cNvPr id="45063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3091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8000" dirty="0" smtClean="0"/>
              <a:t>3. sorozat</a:t>
            </a:r>
          </a:p>
        </p:txBody>
      </p:sp>
      <p:sp>
        <p:nvSpPr>
          <p:cNvPr id="46084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635375" y="4724400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Indul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812088" y="188913"/>
            <a:ext cx="10795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Jelszó:</a:t>
            </a:r>
          </a:p>
          <a:p>
            <a:pPr algn="ctr"/>
            <a:r>
              <a:rPr lang="hu-HU" dirty="0" smtClean="0"/>
              <a:t>xpr44</a:t>
            </a:r>
            <a:endParaRPr lang="hu-HU" dirty="0"/>
          </a:p>
        </p:txBody>
      </p:sp>
      <p:sp>
        <p:nvSpPr>
          <p:cNvPr id="46086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35375" y="5876925"/>
            <a:ext cx="15113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Vissza</a:t>
            </a:r>
          </a:p>
        </p:txBody>
      </p:sp>
      <p:sp>
        <p:nvSpPr>
          <p:cNvPr id="46087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169863"/>
            <a:ext cx="1511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Verziókövetés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6012160" y="119675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Írd fel!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6732240" y="764704"/>
            <a:ext cx="1008112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11. pálya</a:t>
            </a:r>
          </a:p>
        </p:txBody>
      </p:sp>
      <p:sp>
        <p:nvSpPr>
          <p:cNvPr id="47107" name="Oval 7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  <a:br>
              <a:rPr lang="hu-HU"/>
            </a:br>
            <a:r>
              <a:rPr lang="hu-HU"/>
              <a:t>pont</a:t>
            </a:r>
          </a:p>
        </p:txBody>
      </p:sp>
      <p:sp>
        <p:nvSpPr>
          <p:cNvPr id="47108" name="Szövegdoboz 27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5 mp</a:t>
            </a:r>
          </a:p>
        </p:txBody>
      </p:sp>
      <p:sp>
        <p:nvSpPr>
          <p:cNvPr id="47109" name="Rectangle 19"/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1" name="Rectangle 21"/>
          <p:cNvSpPr>
            <a:spLocks noChangeArrowheads="1"/>
          </p:cNvSpPr>
          <p:nvPr/>
        </p:nvSpPr>
        <p:spPr bwMode="auto">
          <a:xfrm>
            <a:off x="323850" y="404813"/>
            <a:ext cx="1008063" cy="597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48133" name="Rectangle 58">
            <a:hlinkHover r:id="rId4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700338" y="50133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4" name="Rectangle 59">
            <a:hlinkHover r:id="rId4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627313" y="43656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5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11</a:t>
            </a:r>
            <a:r>
              <a:rPr lang="hu-HU" dirty="0"/>
              <a:t>. pálya</a:t>
            </a:r>
          </a:p>
        </p:txBody>
      </p:sp>
      <p:sp>
        <p:nvSpPr>
          <p:cNvPr id="20" name="Téglalap 19">
            <a:hlinkHover r:id="rId4" action="ppaction://hlinksldjump">
              <a:snd r:embed="rId3" name="laser.wav"/>
            </a:hlinkHover>
          </p:cNvPr>
          <p:cNvSpPr/>
          <p:nvPr/>
        </p:nvSpPr>
        <p:spPr>
          <a:xfrm>
            <a:off x="3419475" y="1503363"/>
            <a:ext cx="1368425" cy="14017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Most már gyorsnak kell lenni!</a:t>
            </a: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7667625" y="2524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8" name="Rectangle 21"/>
          <p:cNvSpPr>
            <a:spLocks noChangeArrowheads="1"/>
          </p:cNvSpPr>
          <p:nvPr/>
        </p:nvSpPr>
        <p:spPr bwMode="auto">
          <a:xfrm>
            <a:off x="2700338" y="555625"/>
            <a:ext cx="2857500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39" name="Rectangle 21"/>
          <p:cNvSpPr>
            <a:spLocks noChangeArrowheads="1"/>
          </p:cNvSpPr>
          <p:nvPr/>
        </p:nvSpPr>
        <p:spPr bwMode="auto">
          <a:xfrm>
            <a:off x="4962525" y="566738"/>
            <a:ext cx="595313" cy="5821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40" name="Rectangle 21"/>
          <p:cNvSpPr>
            <a:spLocks noChangeArrowheads="1"/>
          </p:cNvSpPr>
          <p:nvPr/>
        </p:nvSpPr>
        <p:spPr bwMode="auto">
          <a:xfrm flipV="1">
            <a:off x="2646363" y="555625"/>
            <a:ext cx="557212" cy="5534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684213" y="5892800"/>
            <a:ext cx="2519362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42" name="Rectangle 21"/>
          <p:cNvSpPr>
            <a:spLocks noChangeArrowheads="1"/>
          </p:cNvSpPr>
          <p:nvPr/>
        </p:nvSpPr>
        <p:spPr bwMode="auto">
          <a:xfrm>
            <a:off x="5259388" y="5892800"/>
            <a:ext cx="2949575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43" name="Rectangle 21"/>
          <p:cNvSpPr>
            <a:spLocks noChangeArrowheads="1"/>
          </p:cNvSpPr>
          <p:nvPr/>
        </p:nvSpPr>
        <p:spPr bwMode="auto">
          <a:xfrm>
            <a:off x="7816850" y="2484438"/>
            <a:ext cx="671513" cy="3903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144" name="Rectangle 20"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7721600" y="177323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782898" y="5425850"/>
            <a:ext cx="1182687" cy="247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AutoShape 30">
            <a:hlinkClick r:id="rId6" action="ppaction://hlinksldjump" highlightClick="1">
              <a:snd r:embed="rId7" name="chimes.wav"/>
            </a:hlinkClick>
          </p:cNvPr>
          <p:cNvSpPr>
            <a:spLocks noChangeArrowheads="1"/>
          </p:cNvSpPr>
          <p:nvPr/>
        </p:nvSpPr>
        <p:spPr bwMode="auto">
          <a:xfrm>
            <a:off x="3815555" y="5203712"/>
            <a:ext cx="576263" cy="503238"/>
          </a:xfrm>
          <a:prstGeom prst="actionButtonReturn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1" grpId="0" animBg="1"/>
      <p:bldP spid="17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4915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3600">
                <a:sym typeface="Wingdings" pitchFamily="2" charset="2"/>
              </a:rPr>
              <a:t>Újrakezdés</a:t>
            </a:r>
          </a:p>
        </p:txBody>
      </p:sp>
      <p:sp>
        <p:nvSpPr>
          <p:cNvPr id="4915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9275" y="401796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11</a:t>
            </a:r>
          </a:p>
        </p:txBody>
      </p:sp>
      <p:cxnSp>
        <p:nvCxnSpPr>
          <p:cNvPr id="41" name="Egyenes összekötő 40"/>
          <p:cNvCxnSpPr>
            <a:stCxn id="50178" idx="0"/>
            <a:endCxn id="50178" idx="0"/>
          </p:cNvCxnSpPr>
          <p:nvPr/>
        </p:nvCxnSpPr>
        <p:spPr>
          <a:xfrm>
            <a:off x="4503738" y="40179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>
            <a:stCxn id="50178" idx="0"/>
          </p:cNvCxnSpPr>
          <p:nvPr/>
        </p:nvCxnSpPr>
        <p:spPr>
          <a:xfrm flipV="1">
            <a:off x="4503738" y="3657600"/>
            <a:ext cx="431800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>
            <a:stCxn id="50178" idx="0"/>
          </p:cNvCxnSpPr>
          <p:nvPr/>
        </p:nvCxnSpPr>
        <p:spPr>
          <a:xfrm flipH="1" flipV="1">
            <a:off x="4106863" y="3657600"/>
            <a:ext cx="396875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2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63988" y="3346450"/>
            <a:ext cx="28733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12</a:t>
            </a:r>
          </a:p>
        </p:txBody>
      </p:sp>
      <p:sp>
        <p:nvSpPr>
          <p:cNvPr id="5018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355975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13</a:t>
            </a:r>
          </a:p>
        </p:txBody>
      </p:sp>
      <p:sp>
        <p:nvSpPr>
          <p:cNvPr id="50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Elágazás</a:t>
            </a:r>
          </a:p>
        </p:txBody>
      </p:sp>
      <p:sp>
        <p:nvSpPr>
          <p:cNvPr id="50185" name="Szövegdoboz 48"/>
          <p:cNvSpPr txBox="1">
            <a:spLocks noChangeArrowheads="1"/>
          </p:cNvSpPr>
          <p:nvPr/>
        </p:nvSpPr>
        <p:spPr bwMode="auto">
          <a:xfrm>
            <a:off x="492125" y="1628775"/>
            <a:ext cx="854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Megcsináltad a 11. pályát. A 12. és 13. pályák közül elegendő egyet megcsinálnod. A 12. pálya inkább gyorsasági, a 13. pedig inkább ügyességi.</a:t>
            </a:r>
          </a:p>
          <a:p>
            <a:pPr eaLnBrk="1" hangingPunct="1"/>
            <a:r>
              <a:rPr lang="hu-HU" dirty="0"/>
              <a:t>Merre szeretnél menni?</a:t>
            </a:r>
          </a:p>
        </p:txBody>
      </p:sp>
      <p:sp>
        <p:nvSpPr>
          <p:cNvPr id="50" name="Téglalap 49">
            <a:hlinkClick r:id="rId3" action="ppaction://hlinksldjump"/>
          </p:cNvPr>
          <p:cNvSpPr/>
          <p:nvPr/>
        </p:nvSpPr>
        <p:spPr>
          <a:xfrm>
            <a:off x="1763713" y="5157788"/>
            <a:ext cx="1947862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A 12. pályára (gyorsasági)</a:t>
            </a:r>
          </a:p>
        </p:txBody>
      </p:sp>
      <p:sp>
        <p:nvSpPr>
          <p:cNvPr id="51" name="Téglalap 50">
            <a:hlinkClick r:id="rId4" action="ppaction://hlinksldjump"/>
          </p:cNvPr>
          <p:cNvSpPr/>
          <p:nvPr/>
        </p:nvSpPr>
        <p:spPr>
          <a:xfrm>
            <a:off x="5511800" y="5122863"/>
            <a:ext cx="194627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A 13. pályára (ügyességi)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Játékszabályok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675687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u-HU" sz="2000" smtClean="0"/>
              <a:t>A játék szabályai összefoglalva: maradj a kéken, kerülgesd a pirosakat, és siess a célba! Tehát kapsz pályákat, és igyekezned kell a starttól a célig eljutni, úgy, hogy csak kék területeket érintesz, és a pirosakat elkerülöd. Meg persze sietned kell, hogy időben beérj (az időt a fogyó kör jelzi).</a:t>
            </a:r>
          </a:p>
          <a:p>
            <a:pPr marL="609600" indent="-609600" eaLnBrk="1" hangingPunct="1">
              <a:buFontTx/>
              <a:buNone/>
            </a:pPr>
            <a:endParaRPr lang="hu-HU" sz="2000" smtClean="0"/>
          </a:p>
          <a:p>
            <a:pPr marL="609600" indent="-609600" eaLnBrk="1" hangingPunct="1">
              <a:buFontTx/>
              <a:buNone/>
            </a:pPr>
            <a:endParaRPr lang="hu-HU" sz="2000" smtClean="0"/>
          </a:p>
          <a:p>
            <a:pPr marL="609600" indent="-609600" eaLnBrk="1" hangingPunct="1">
              <a:buFontTx/>
              <a:buNone/>
            </a:pPr>
            <a:endParaRPr lang="hu-HU" sz="2000" smtClean="0"/>
          </a:p>
        </p:txBody>
      </p:sp>
      <p:sp>
        <p:nvSpPr>
          <p:cNvPr id="410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4652963"/>
            <a:ext cx="2879725" cy="13684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4500">
                <a:sym typeface="Wingdings" pitchFamily="2" charset="2"/>
              </a:rPr>
              <a:t>Start</a:t>
            </a:r>
            <a:endParaRPr lang="hu-HU" sz="4500"/>
          </a:p>
        </p:txBody>
      </p:sp>
      <p:sp>
        <p:nvSpPr>
          <p:cNvPr id="410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157788"/>
            <a:ext cx="23050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>
                <a:sym typeface="Wingdings" pitchFamily="2" charset="2"/>
              </a:rPr>
              <a:t> Vissza a menübe</a:t>
            </a:r>
            <a:endParaRPr lang="hu-HU"/>
          </a:p>
        </p:txBody>
      </p:sp>
      <p:sp>
        <p:nvSpPr>
          <p:cNvPr id="4102" name="Rectangl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63713" y="2924175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Elemek leírása,</a:t>
            </a:r>
          </a:p>
          <a:p>
            <a:pPr algn="ctr"/>
            <a:r>
              <a:rPr lang="hu-HU"/>
              <a:t>bővebben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12. pálya</a:t>
            </a:r>
          </a:p>
        </p:txBody>
      </p:sp>
      <p:sp>
        <p:nvSpPr>
          <p:cNvPr id="51203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9275" y="401796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cxnSp>
        <p:nvCxnSpPr>
          <p:cNvPr id="23" name="Egyenes összekötő 22"/>
          <p:cNvCxnSpPr>
            <a:stCxn id="51203" idx="0"/>
            <a:endCxn id="51203" idx="0"/>
          </p:cNvCxnSpPr>
          <p:nvPr/>
        </p:nvCxnSpPr>
        <p:spPr>
          <a:xfrm>
            <a:off x="4503738" y="4017963"/>
            <a:ext cx="0" cy="0"/>
          </a:xfrm>
          <a:prstGeom prst="line">
            <a:avLst/>
          </a:prstGeom>
          <a:ln>
            <a:solidFill>
              <a:schemeClr val="tx2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51203" idx="0"/>
          </p:cNvCxnSpPr>
          <p:nvPr/>
        </p:nvCxnSpPr>
        <p:spPr>
          <a:xfrm flipV="1">
            <a:off x="4503738" y="3657600"/>
            <a:ext cx="431800" cy="360363"/>
          </a:xfrm>
          <a:prstGeom prst="straightConnector1">
            <a:avLst/>
          </a:prstGeom>
          <a:ln>
            <a:solidFill>
              <a:schemeClr val="tx2">
                <a:alpha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51203" idx="0"/>
          </p:cNvCxnSpPr>
          <p:nvPr/>
        </p:nvCxnSpPr>
        <p:spPr>
          <a:xfrm flipH="1" flipV="1">
            <a:off x="4106863" y="3657600"/>
            <a:ext cx="396875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Rectangle 19"/>
          <p:cNvSpPr>
            <a:spLocks noChangeArrowheads="1"/>
          </p:cNvSpPr>
          <p:nvPr/>
        </p:nvSpPr>
        <p:spPr bwMode="auto">
          <a:xfrm>
            <a:off x="3963988" y="3346450"/>
            <a:ext cx="287337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12</a:t>
            </a: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791075" y="3355975"/>
            <a:ext cx="287338" cy="2889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>
            <a:solidFill>
              <a:schemeClr val="tx2">
                <a:alpha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13</a:t>
            </a:r>
          </a:p>
        </p:txBody>
      </p:sp>
      <p:sp>
        <p:nvSpPr>
          <p:cNvPr id="51209" name="Szövegdoboz 27"/>
          <p:cNvSpPr txBox="1">
            <a:spLocks noChangeArrowheads="1"/>
          </p:cNvSpPr>
          <p:nvPr/>
        </p:nvSpPr>
        <p:spPr bwMode="auto">
          <a:xfrm>
            <a:off x="3662363" y="1466850"/>
            <a:ext cx="196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Gyorsasági pálya</a:t>
            </a:r>
          </a:p>
        </p:txBody>
      </p:sp>
      <p:sp>
        <p:nvSpPr>
          <p:cNvPr id="51210" name="Rectangle 5"/>
          <p:cNvSpPr>
            <a:spLocks noChangeArrowheads="1"/>
          </p:cNvSpPr>
          <p:nvPr/>
        </p:nvSpPr>
        <p:spPr bwMode="auto">
          <a:xfrm>
            <a:off x="6516688" y="299720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1211" name="Szövegdoboz 27"/>
          <p:cNvSpPr txBox="1">
            <a:spLocks noChangeArrowheads="1"/>
          </p:cNvSpPr>
          <p:nvPr/>
        </p:nvSpPr>
        <p:spPr bwMode="auto">
          <a:xfrm>
            <a:off x="7523163" y="5492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10 mp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22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2228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29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12</a:t>
            </a:r>
            <a:r>
              <a:rPr lang="hu-HU" dirty="0"/>
              <a:t>. pálya</a:t>
            </a:r>
          </a:p>
        </p:txBody>
      </p:sp>
      <p:sp>
        <p:nvSpPr>
          <p:cNvPr id="52230" name="Rectangle 21"/>
          <p:cNvSpPr>
            <a:spLocks noChangeArrowheads="1"/>
          </p:cNvSpPr>
          <p:nvPr/>
        </p:nvSpPr>
        <p:spPr bwMode="auto">
          <a:xfrm>
            <a:off x="1979613" y="3181350"/>
            <a:ext cx="4968875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6516688" y="299720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095625" y="1484313"/>
            <a:ext cx="504825" cy="409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33" name="Rectangle 21"/>
          <p:cNvSpPr>
            <a:spLocks noChangeArrowheads="1"/>
          </p:cNvSpPr>
          <p:nvPr/>
        </p:nvSpPr>
        <p:spPr bwMode="auto">
          <a:xfrm>
            <a:off x="5003800" y="1482725"/>
            <a:ext cx="504825" cy="409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34" name="Rectangle 21"/>
          <p:cNvSpPr>
            <a:spLocks noChangeArrowheads="1"/>
          </p:cNvSpPr>
          <p:nvPr/>
        </p:nvSpPr>
        <p:spPr bwMode="auto">
          <a:xfrm>
            <a:off x="1476375" y="1482725"/>
            <a:ext cx="503238" cy="409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003800" y="5527675"/>
            <a:ext cx="931863" cy="1141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934075" y="5527675"/>
            <a:ext cx="931863" cy="1141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732588" y="5527675"/>
            <a:ext cx="931862" cy="1141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7512050" y="5530850"/>
            <a:ext cx="931863" cy="1141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7908925" y="4064000"/>
            <a:ext cx="931863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7908925" y="5153025"/>
            <a:ext cx="931863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241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7977188" y="3244850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8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932363" y="133985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024188" y="129540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403350" y="1274763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403350" y="5157788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024188" y="520700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2247" name="Rectangle 21"/>
          <p:cNvSpPr>
            <a:spLocks noChangeArrowheads="1"/>
          </p:cNvSpPr>
          <p:nvPr/>
        </p:nvSpPr>
        <p:spPr bwMode="auto">
          <a:xfrm>
            <a:off x="98425" y="3068638"/>
            <a:ext cx="1798638" cy="679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07950" y="320040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7667625" y="252413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5325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>
                <a:sym typeface="Wingdings" pitchFamily="2" charset="2"/>
              </a:rPr>
              <a:t>Újrakezdés a 11. pályától</a:t>
            </a:r>
          </a:p>
        </p:txBody>
      </p:sp>
      <p:sp>
        <p:nvSpPr>
          <p:cNvPr id="5325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</p:spTree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13. pálya</a:t>
            </a:r>
          </a:p>
        </p:txBody>
      </p:sp>
      <p:sp>
        <p:nvSpPr>
          <p:cNvPr id="54275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9275" y="401796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cxnSp>
        <p:nvCxnSpPr>
          <p:cNvPr id="17" name="Egyenes összekötő 16"/>
          <p:cNvCxnSpPr>
            <a:stCxn id="54275" idx="0"/>
            <a:endCxn id="54275" idx="0"/>
          </p:cNvCxnSpPr>
          <p:nvPr/>
        </p:nvCxnSpPr>
        <p:spPr>
          <a:xfrm>
            <a:off x="4503738" y="40179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54275" idx="0"/>
          </p:cNvCxnSpPr>
          <p:nvPr/>
        </p:nvCxnSpPr>
        <p:spPr>
          <a:xfrm flipV="1">
            <a:off x="4503738" y="3657600"/>
            <a:ext cx="431800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54275" idx="0"/>
          </p:cNvCxnSpPr>
          <p:nvPr/>
        </p:nvCxnSpPr>
        <p:spPr>
          <a:xfrm flipH="1" flipV="1">
            <a:off x="4106863" y="3657600"/>
            <a:ext cx="396875" cy="360363"/>
          </a:xfrm>
          <a:prstGeom prst="straightConnector1">
            <a:avLst/>
          </a:prstGeom>
          <a:ln>
            <a:solidFill>
              <a:schemeClr val="tx2">
                <a:alpha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963988" y="3346450"/>
            <a:ext cx="287337" cy="2889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>
            <a:solidFill>
              <a:schemeClr val="tx2">
                <a:alpha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12</a:t>
            </a:r>
          </a:p>
        </p:txBody>
      </p:sp>
      <p:sp>
        <p:nvSpPr>
          <p:cNvPr id="54280" name="Rectangle 19"/>
          <p:cNvSpPr>
            <a:spLocks noChangeArrowheads="1"/>
          </p:cNvSpPr>
          <p:nvPr/>
        </p:nvSpPr>
        <p:spPr bwMode="auto">
          <a:xfrm>
            <a:off x="4791075" y="3355975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13</a:t>
            </a:r>
          </a:p>
        </p:txBody>
      </p:sp>
      <p:sp>
        <p:nvSpPr>
          <p:cNvPr id="54281" name="Szövegdoboz 21"/>
          <p:cNvSpPr txBox="1">
            <a:spLocks noChangeArrowheads="1"/>
          </p:cNvSpPr>
          <p:nvPr/>
        </p:nvSpPr>
        <p:spPr bwMode="auto">
          <a:xfrm>
            <a:off x="3662363" y="1466850"/>
            <a:ext cx="187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Ügyességi pálya</a:t>
            </a:r>
          </a:p>
        </p:txBody>
      </p:sp>
      <p:sp>
        <p:nvSpPr>
          <p:cNvPr id="54282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299" name="Rectangle 21"/>
          <p:cNvSpPr>
            <a:spLocks noChangeArrowheads="1"/>
          </p:cNvSpPr>
          <p:nvPr/>
        </p:nvSpPr>
        <p:spPr bwMode="auto">
          <a:xfrm>
            <a:off x="323850" y="287338"/>
            <a:ext cx="1008063" cy="597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5301" name="Rectangle 58">
            <a:hlinkHover r:id="rId4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700338" y="50133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302" name="Rectangle 59">
            <a:hlinkHover r:id="rId4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627313" y="4365625"/>
            <a:ext cx="1152525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303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13</a:t>
            </a:r>
            <a:r>
              <a:rPr lang="hu-HU" dirty="0"/>
              <a:t>. pálya</a:t>
            </a:r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06388" y="2997200"/>
            <a:ext cx="8712200" cy="3348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305" name="Rectangle 21"/>
          <p:cNvSpPr>
            <a:spLocks noChangeArrowheads="1"/>
          </p:cNvSpPr>
          <p:nvPr/>
        </p:nvSpPr>
        <p:spPr bwMode="auto">
          <a:xfrm>
            <a:off x="7664450" y="369888"/>
            <a:ext cx="1008063" cy="5976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530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9850" y="1773238"/>
            <a:ext cx="792163" cy="7191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530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187450" y="1773238"/>
            <a:ext cx="792163" cy="7191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5308" name="Rectangle 20"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7735888" y="43973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22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516688" y="1866900"/>
            <a:ext cx="792162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5310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879725" y="2997200"/>
            <a:ext cx="2771775" cy="714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879725" y="3711575"/>
            <a:ext cx="603250" cy="287178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35000" y="3627438"/>
            <a:ext cx="1992313" cy="203358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1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852863" y="828675"/>
            <a:ext cx="603250" cy="287178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210175" y="2619375"/>
            <a:ext cx="1233488" cy="1241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787900" y="3454400"/>
            <a:ext cx="193675" cy="257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3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911975" y="2651125"/>
            <a:ext cx="193675" cy="2587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40000" decel="6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0243 0.463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31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40000" decel="6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0243 0.46343 " pathEditMode="relative" rAng="0" ptsTypes="AA">
                                      <p:cBhvr>
                                        <p:cTn id="10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31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40000" decel="6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33975 0.4069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20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fill="remove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38889E-6 -3.7037E-6 L -0.00278 0.46065 " pathEditMode="relative" rAng="0" ptsTypes="AA">
                                      <p:cBhvr>
                                        <p:cTn id="16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303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49091" decel="50909" fill="remove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05556E-6 -4.07407E-6 L -0.00659 0.61968 " pathEditMode="relative" rAng="0" ptsTypes="AA">
                                      <p:cBhvr>
                                        <p:cTn id="18" dur="5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3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7" grpId="0" animBg="1"/>
      <p:bldP spid="31" grpId="0" animBg="1"/>
      <p:bldP spid="35" grpId="0" animBg="1"/>
      <p:bldP spid="36" grpId="0" animBg="1"/>
      <p:bldP spid="3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14. pálya</a:t>
            </a:r>
          </a:p>
        </p:txBody>
      </p:sp>
      <p:sp>
        <p:nvSpPr>
          <p:cNvPr id="56323" name="Oval 7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Ellenőrző</a:t>
            </a:r>
            <a:br>
              <a:rPr lang="hu-HU"/>
            </a:br>
            <a:r>
              <a:rPr lang="hu-HU"/>
              <a:t>pont</a:t>
            </a: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6325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9275" y="401796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cxnSp>
        <p:nvCxnSpPr>
          <p:cNvPr id="8" name="Egyenes összekötő 7"/>
          <p:cNvCxnSpPr>
            <a:stCxn id="56325" idx="0"/>
            <a:endCxn id="56325" idx="0"/>
          </p:cNvCxnSpPr>
          <p:nvPr/>
        </p:nvCxnSpPr>
        <p:spPr>
          <a:xfrm>
            <a:off x="4502944" y="40179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56325" idx="0"/>
          </p:cNvCxnSpPr>
          <p:nvPr/>
        </p:nvCxnSpPr>
        <p:spPr>
          <a:xfrm flipV="1">
            <a:off x="4502944" y="3657601"/>
            <a:ext cx="432594" cy="36036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>
            <a:stCxn id="56325" idx="0"/>
          </p:cNvCxnSpPr>
          <p:nvPr/>
        </p:nvCxnSpPr>
        <p:spPr>
          <a:xfrm flipH="1" flipV="1">
            <a:off x="4106864" y="3657601"/>
            <a:ext cx="396080" cy="36036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9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63988" y="334645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12</a:t>
            </a:r>
          </a:p>
        </p:txBody>
      </p:sp>
      <p:sp>
        <p:nvSpPr>
          <p:cNvPr id="56330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3559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13</a:t>
            </a:r>
          </a:p>
        </p:txBody>
      </p:sp>
      <p:sp>
        <p:nvSpPr>
          <p:cNvPr id="56331" name="Rectangle 19"/>
          <p:cNvSpPr>
            <a:spLocks noChangeArrowheads="1"/>
          </p:cNvSpPr>
          <p:nvPr/>
        </p:nvSpPr>
        <p:spPr bwMode="auto">
          <a:xfrm>
            <a:off x="4359275" y="2703513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14</a:t>
            </a:r>
          </a:p>
        </p:txBody>
      </p:sp>
      <p:cxnSp>
        <p:nvCxnSpPr>
          <p:cNvPr id="5" name="Egyenes összekötő nyíllal 4"/>
          <p:cNvCxnSpPr>
            <a:stCxn id="56329" idx="0"/>
            <a:endCxn id="56331" idx="2"/>
          </p:cNvCxnSpPr>
          <p:nvPr/>
        </p:nvCxnSpPr>
        <p:spPr>
          <a:xfrm flipV="1">
            <a:off x="4106863" y="2992438"/>
            <a:ext cx="396875" cy="354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56330" idx="0"/>
            <a:endCxn id="56331" idx="2"/>
          </p:cNvCxnSpPr>
          <p:nvPr/>
        </p:nvCxnSpPr>
        <p:spPr>
          <a:xfrm flipH="1" flipV="1">
            <a:off x="4503738" y="2992438"/>
            <a:ext cx="431800" cy="36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73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7348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49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14</a:t>
            </a:r>
            <a:r>
              <a:rPr lang="hu-HU" dirty="0"/>
              <a:t>. pálya</a:t>
            </a:r>
          </a:p>
        </p:txBody>
      </p:sp>
      <p:sp>
        <p:nvSpPr>
          <p:cNvPr id="57350" name="Rectangle 21"/>
          <p:cNvSpPr>
            <a:spLocks noChangeArrowheads="1"/>
          </p:cNvSpPr>
          <p:nvPr/>
        </p:nvSpPr>
        <p:spPr bwMode="auto">
          <a:xfrm>
            <a:off x="395288" y="565150"/>
            <a:ext cx="779462" cy="5976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1" name="Rectangle 5"/>
          <p:cNvSpPr>
            <a:spLocks noChangeArrowheads="1"/>
          </p:cNvSpPr>
          <p:nvPr/>
        </p:nvSpPr>
        <p:spPr bwMode="auto">
          <a:xfrm>
            <a:off x="395288" y="47625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611188" y="1654174"/>
            <a:ext cx="82819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3" name="Rectangle 21"/>
          <p:cNvSpPr>
            <a:spLocks noChangeArrowheads="1"/>
          </p:cNvSpPr>
          <p:nvPr/>
        </p:nvSpPr>
        <p:spPr bwMode="auto">
          <a:xfrm>
            <a:off x="611188" y="2976563"/>
            <a:ext cx="82819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4" name="Rectangle 21"/>
          <p:cNvSpPr>
            <a:spLocks noChangeArrowheads="1"/>
          </p:cNvSpPr>
          <p:nvPr/>
        </p:nvSpPr>
        <p:spPr bwMode="auto">
          <a:xfrm>
            <a:off x="611188" y="4508500"/>
            <a:ext cx="82819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5" name="Rectangle 21"/>
          <p:cNvSpPr>
            <a:spLocks noChangeArrowheads="1"/>
          </p:cNvSpPr>
          <p:nvPr/>
        </p:nvSpPr>
        <p:spPr bwMode="auto">
          <a:xfrm>
            <a:off x="598488" y="5965825"/>
            <a:ext cx="82819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6" name="Szövegdoboz 13"/>
          <p:cNvSpPr txBox="1">
            <a:spLocks noChangeArrowheads="1"/>
          </p:cNvSpPr>
          <p:nvPr/>
        </p:nvSpPr>
        <p:spPr bwMode="auto">
          <a:xfrm>
            <a:off x="2484438" y="900113"/>
            <a:ext cx="3916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Néha minden nyilat ki kell próbálni…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7358" name="Rectangle 37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7359" name="Text Box 38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1. szoba</a:t>
            </a:r>
          </a:p>
        </p:txBody>
      </p:sp>
      <p:sp>
        <p:nvSpPr>
          <p:cNvPr id="57360" name="Rectangle 40"/>
          <p:cNvSpPr>
            <a:spLocks noChangeArrowheads="1"/>
          </p:cNvSpPr>
          <p:nvPr/>
        </p:nvSpPr>
        <p:spPr bwMode="auto">
          <a:xfrm>
            <a:off x="7056438" y="558800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57361" name="Rectangle 41"/>
          <p:cNvSpPr>
            <a:spLocks noChangeArrowheads="1"/>
          </p:cNvSpPr>
          <p:nvPr/>
        </p:nvSpPr>
        <p:spPr bwMode="auto">
          <a:xfrm>
            <a:off x="8128000" y="565150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57362" name="AutoShape 28"/>
          <p:cNvSpPr>
            <a:spLocks noChangeArrowheads="1"/>
          </p:cNvSpPr>
          <p:nvPr/>
        </p:nvSpPr>
        <p:spPr bwMode="auto">
          <a:xfrm flipH="1">
            <a:off x="8093075" y="1725613"/>
            <a:ext cx="647700" cy="433387"/>
          </a:xfrm>
          <a:prstGeom prst="leftArrow">
            <a:avLst>
              <a:gd name="adj1" fmla="val 50000"/>
              <a:gd name="adj2" fmla="val 4354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7363" name="AutoShape 28"/>
          <p:cNvSpPr>
            <a:spLocks noChangeArrowheads="1"/>
          </p:cNvSpPr>
          <p:nvPr/>
        </p:nvSpPr>
        <p:spPr bwMode="auto">
          <a:xfrm flipH="1">
            <a:off x="8135938" y="3048000"/>
            <a:ext cx="649287" cy="433388"/>
          </a:xfrm>
          <a:prstGeom prst="leftArrow">
            <a:avLst>
              <a:gd name="adj1" fmla="val 50000"/>
              <a:gd name="adj2" fmla="val 4365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7364" name="AutoShape 28">
            <a:hlinkHover r:id="" action="ppaction://hlinkshowjump?jump=nextslide">
              <a:snd r:embed="rId4" name="suction.wav"/>
            </a:hlinkHover>
          </p:cNvPr>
          <p:cNvSpPr>
            <a:spLocks noChangeArrowheads="1"/>
          </p:cNvSpPr>
          <p:nvPr/>
        </p:nvSpPr>
        <p:spPr bwMode="auto">
          <a:xfrm flipH="1">
            <a:off x="8128000" y="4579938"/>
            <a:ext cx="649288" cy="433387"/>
          </a:xfrm>
          <a:prstGeom prst="leftArrow">
            <a:avLst>
              <a:gd name="adj1" fmla="val 50000"/>
              <a:gd name="adj2" fmla="val 4365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57365" name="AutoShape 28"/>
          <p:cNvSpPr>
            <a:spLocks noChangeArrowheads="1"/>
          </p:cNvSpPr>
          <p:nvPr/>
        </p:nvSpPr>
        <p:spPr bwMode="auto">
          <a:xfrm flipH="1">
            <a:off x="8107363" y="6037263"/>
            <a:ext cx="647700" cy="433387"/>
          </a:xfrm>
          <a:prstGeom prst="leftArrow">
            <a:avLst>
              <a:gd name="adj1" fmla="val 50000"/>
              <a:gd name="adj2" fmla="val 4354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979613" y="-633413"/>
            <a:ext cx="431800" cy="221932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400800" y="-950913"/>
            <a:ext cx="430213" cy="222091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40000" decel="6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4.16667E-6 1.1129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6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40000" decel="6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4.16667E-6 1.1129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83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8372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8373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14</a:t>
            </a:r>
            <a:r>
              <a:rPr lang="hu-HU" dirty="0"/>
              <a:t>. pálya</a:t>
            </a:r>
          </a:p>
        </p:txBody>
      </p:sp>
      <p:sp>
        <p:nvSpPr>
          <p:cNvPr id="58374" name="Rectangle 35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8376" name="Text Box 38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58377" name="Rectangle 40"/>
          <p:cNvSpPr>
            <a:spLocks noChangeArrowheads="1"/>
          </p:cNvSpPr>
          <p:nvPr/>
        </p:nvSpPr>
        <p:spPr bwMode="auto">
          <a:xfrm>
            <a:off x="7056438" y="558800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58378" name="Rectangle 41"/>
          <p:cNvSpPr>
            <a:spLocks noChangeArrowheads="1"/>
          </p:cNvSpPr>
          <p:nvPr/>
        </p:nvSpPr>
        <p:spPr bwMode="auto">
          <a:xfrm>
            <a:off x="8128000" y="565150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39750" y="4292600"/>
            <a:ext cx="8135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95313" y="1196975"/>
            <a:ext cx="639762" cy="367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595313" y="42068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58382" name="Rectangle 21"/>
          <p:cNvSpPr>
            <a:spLocks noChangeArrowheads="1"/>
          </p:cNvSpPr>
          <p:nvPr/>
        </p:nvSpPr>
        <p:spPr bwMode="auto">
          <a:xfrm>
            <a:off x="4833938" y="893763"/>
            <a:ext cx="639762" cy="4256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016250" y="893763"/>
            <a:ext cx="639763" cy="4256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008313" y="96837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833938" y="968375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877888" y="5526088"/>
            <a:ext cx="72501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... De nem kell mindig minden gombot megnyomni.</a:t>
            </a:r>
            <a:br>
              <a:rPr lang="hu-HU"/>
            </a:br>
            <a:r>
              <a:rPr lang="hu-HU"/>
              <a:t>Sajnos eltűntek az utak, menj a pirosba az újrakezdéshez.</a:t>
            </a:r>
            <a:br>
              <a:rPr lang="hu-HU"/>
            </a:br>
            <a:r>
              <a:rPr lang="hu-HU"/>
              <a:t>(Legközelebb nyomd meg a sárgát, hogy újra megjelenjenek az utak)</a:t>
            </a:r>
          </a:p>
        </p:txBody>
      </p:sp>
      <p:sp>
        <p:nvSpPr>
          <p:cNvPr id="26" name="Ellipszis 25"/>
          <p:cNvSpPr/>
          <p:nvPr/>
        </p:nvSpPr>
        <p:spPr>
          <a:xfrm>
            <a:off x="8135938" y="4292600"/>
            <a:ext cx="882650" cy="8651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6" grpId="0" animBg="1"/>
      <p:bldP spid="6" grpId="1" animBg="1"/>
      <p:bldP spid="6" grpId="2" animBg="1"/>
      <p:bldP spid="24" grpId="0" animBg="1"/>
      <p:bldP spid="24" grpId="1" animBg="1"/>
      <p:bldP spid="21" grpId="0" animBg="1"/>
      <p:bldP spid="21" grpId="1" animBg="1"/>
      <p:bldP spid="21" grpId="2" animBg="1"/>
      <p:bldP spid="25" grpId="0"/>
      <p:bldP spid="2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15. pálya</a:t>
            </a:r>
          </a:p>
        </p:txBody>
      </p:sp>
      <p:sp>
        <p:nvSpPr>
          <p:cNvPr id="59402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9275" y="270351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14</a:t>
            </a:r>
          </a:p>
        </p:txBody>
      </p:sp>
      <p:sp>
        <p:nvSpPr>
          <p:cNvPr id="59405" name="Rectangle 19"/>
          <p:cNvSpPr>
            <a:spLocks noChangeArrowheads="1"/>
          </p:cNvSpPr>
          <p:nvPr/>
        </p:nvSpPr>
        <p:spPr bwMode="auto">
          <a:xfrm>
            <a:off x="4359275" y="1989138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15</a:t>
            </a:r>
          </a:p>
        </p:txBody>
      </p:sp>
      <p:cxnSp>
        <p:nvCxnSpPr>
          <p:cNvPr id="15" name="Egyenes összekötő nyíllal 14"/>
          <p:cNvCxnSpPr>
            <a:stCxn id="59402" idx="0"/>
            <a:endCxn id="59405" idx="2"/>
          </p:cNvCxnSpPr>
          <p:nvPr/>
        </p:nvCxnSpPr>
        <p:spPr>
          <a:xfrm flipV="1">
            <a:off x="4503738" y="2278063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359275" y="4017963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cxnSp>
        <p:nvCxnSpPr>
          <p:cNvPr id="18" name="Egyenes összekötő 17"/>
          <p:cNvCxnSpPr>
            <a:stCxn id="16" idx="0"/>
            <a:endCxn id="16" idx="0"/>
          </p:cNvCxnSpPr>
          <p:nvPr/>
        </p:nvCxnSpPr>
        <p:spPr>
          <a:xfrm>
            <a:off x="4502944" y="40179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6" idx="0"/>
          </p:cNvCxnSpPr>
          <p:nvPr/>
        </p:nvCxnSpPr>
        <p:spPr>
          <a:xfrm flipV="1">
            <a:off x="4502944" y="3657601"/>
            <a:ext cx="432594" cy="36036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16" idx="0"/>
          </p:cNvCxnSpPr>
          <p:nvPr/>
        </p:nvCxnSpPr>
        <p:spPr>
          <a:xfrm flipH="1" flipV="1">
            <a:off x="4106864" y="3657601"/>
            <a:ext cx="396080" cy="36036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63988" y="334645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12</a:t>
            </a:r>
          </a:p>
        </p:txBody>
      </p:sp>
      <p:sp>
        <p:nvSpPr>
          <p:cNvPr id="22" name="Rectangl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91075" y="3355975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13</a:t>
            </a:r>
          </a:p>
        </p:txBody>
      </p:sp>
      <p:cxnSp>
        <p:nvCxnSpPr>
          <p:cNvPr id="23" name="Egyenes összekötő nyíllal 22"/>
          <p:cNvCxnSpPr>
            <a:stCxn id="21" idx="0"/>
          </p:cNvCxnSpPr>
          <p:nvPr/>
        </p:nvCxnSpPr>
        <p:spPr>
          <a:xfrm flipV="1">
            <a:off x="4106863" y="2992438"/>
            <a:ext cx="396875" cy="354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22" idx="0"/>
          </p:cNvCxnSpPr>
          <p:nvPr/>
        </p:nvCxnSpPr>
        <p:spPr>
          <a:xfrm flipH="1" flipV="1">
            <a:off x="4503738" y="2992438"/>
            <a:ext cx="431800" cy="36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141589" y="10975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6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15. </a:t>
            </a:r>
            <a:r>
              <a:rPr lang="hu-HU" dirty="0"/>
              <a:t>pálya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323528" y="980728"/>
            <a:ext cx="1440160" cy="55446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646716" y="2089942"/>
            <a:ext cx="7128792" cy="44354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23528" y="854406"/>
            <a:ext cx="1728192" cy="463598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2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372200" y="857787"/>
            <a:ext cx="1368151" cy="463598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3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561517" y="849268"/>
            <a:ext cx="1080541" cy="463598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038309" y="874487"/>
            <a:ext cx="2523210" cy="463598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067944" y="4149080"/>
            <a:ext cx="27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kulcs a helyes időzítés.</a:t>
            </a:r>
            <a:endParaRPr lang="hu-HU" dirty="0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 flipH="1">
            <a:off x="606784" y="2089943"/>
            <a:ext cx="7232782" cy="5534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084840" y="0"/>
            <a:ext cx="953469" cy="42230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1589" y="10975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  <p:sp>
        <p:nvSpPr>
          <p:cNvPr id="19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763688" y="1949037"/>
            <a:ext cx="288032" cy="86409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3" name="Ellipszis 42">
            <a:hlinkHover r:id="rId2" action="ppaction://hlinksldjump">
              <a:snd r:embed="rId3" name="laser.wav"/>
            </a:hlinkHover>
          </p:cNvPr>
          <p:cNvSpPr/>
          <p:nvPr/>
        </p:nvSpPr>
        <p:spPr>
          <a:xfrm>
            <a:off x="536426" y="5661248"/>
            <a:ext cx="683263" cy="6480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038309" y="1939857"/>
            <a:ext cx="288032" cy="86409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5" name="AutoShape 26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381439" y="2120286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 flipH="1">
            <a:off x="606784" y="1268760"/>
            <a:ext cx="542546" cy="1374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 flipH="1">
            <a:off x="5730" y="1239223"/>
            <a:ext cx="1143600" cy="5349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AutoShape 28">
            <a:hlinkHover r:id="" action="ppaction://hlinkshowjump?jump=nextslide">
              <a:snd r:embed="rId5" name="suction.wav"/>
            </a:hlinkHover>
          </p:cNvPr>
          <p:cNvSpPr>
            <a:spLocks noChangeArrowheads="1"/>
          </p:cNvSpPr>
          <p:nvPr/>
        </p:nvSpPr>
        <p:spPr bwMode="auto">
          <a:xfrm>
            <a:off x="46569" y="1340768"/>
            <a:ext cx="648377" cy="433387"/>
          </a:xfrm>
          <a:prstGeom prst="leftArrow">
            <a:avLst>
              <a:gd name="adj1" fmla="val 50000"/>
              <a:gd name="adj2" fmla="val 4354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8" name="Rectangle 35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1. szoba</a:t>
            </a:r>
          </a:p>
        </p:txBody>
      </p:sp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296085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2 4.81481E-6 L 0.80555 -0.00487 L 0.80555 -0.48426 L 0.80555 -0.00487 L 0.00902 4.81481E-6 Z " pathEditMode="relative" rAng="0" ptsTypes="AAAAA">
                                      <p:cBhvr>
                                        <p:cTn id="6" dur="6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26" y="-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19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Elemek leírása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675687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hu-HU" sz="2000" smtClean="0"/>
          </a:p>
          <a:p>
            <a:pPr marL="609600" indent="-609600" eaLnBrk="1" hangingPunct="1">
              <a:buFontTx/>
              <a:buNone/>
            </a:pPr>
            <a:endParaRPr lang="hu-HU" sz="2000" smtClean="0"/>
          </a:p>
          <a:p>
            <a:pPr marL="609600" indent="-609600" eaLnBrk="1" hangingPunct="1">
              <a:buFontTx/>
              <a:buNone/>
            </a:pPr>
            <a:endParaRPr lang="hu-HU" sz="2000" smtClean="0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11188" y="1196975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Start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611188" y="2492375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1547813" y="1341438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Innen kezded a Pályát.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547813" y="2492375"/>
            <a:ext cx="2447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Ide kell beérned. Elég megérinteni a következő Pályára jutáshoz.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539750" y="3789363"/>
            <a:ext cx="9366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1619250" y="393382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Ez biztonságos terület, ezen járhatsz!</a:t>
            </a:r>
          </a:p>
        </p:txBody>
      </p:sp>
      <p:sp>
        <p:nvSpPr>
          <p:cNvPr id="5130" name="Rectangle 16"/>
          <p:cNvSpPr>
            <a:spLocks noChangeArrowheads="1"/>
          </p:cNvSpPr>
          <p:nvPr/>
        </p:nvSpPr>
        <p:spPr bwMode="auto">
          <a:xfrm>
            <a:off x="539750" y="4941888"/>
            <a:ext cx="936625" cy="935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1692275" y="4941888"/>
            <a:ext cx="24479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Ezt nem szabad megérinteni! Vigyázz, valamikor mozog!</a:t>
            </a:r>
          </a:p>
        </p:txBody>
      </p:sp>
      <p:sp>
        <p:nvSpPr>
          <p:cNvPr id="5132" name="AutoShape 18">
            <a:hlinkClick r:id="" action="ppaction://noaction" highlightClick="1">
              <a:snd r:embed="rId2" name="chimes.wav"/>
            </a:hlinkClick>
          </p:cNvPr>
          <p:cNvSpPr>
            <a:spLocks noChangeArrowheads="1"/>
          </p:cNvSpPr>
          <p:nvPr/>
        </p:nvSpPr>
        <p:spPr bwMode="auto">
          <a:xfrm>
            <a:off x="4787900" y="1268413"/>
            <a:ext cx="647700" cy="503237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5651500" y="1052513"/>
            <a:ext cx="2952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Ha rákattintasz, valami megváltozik a Pályán, ami lehet, hogy segít rajtad, lehet, hogy nem!</a:t>
            </a:r>
          </a:p>
        </p:txBody>
      </p:sp>
      <p:sp>
        <p:nvSpPr>
          <p:cNvPr id="513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2781300"/>
            <a:ext cx="576262" cy="503238"/>
          </a:xfrm>
          <a:prstGeom prst="actionButtonReturn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5580063" y="2276475"/>
            <a:ext cx="30241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Ha megtalálsz egy Ilyet, óriási szerencséd van! Ugyanis ezzel átugorhatsz 3-4 Pályát! (Ezek jól el vannak dugva!)</a:t>
            </a:r>
          </a:p>
        </p:txBody>
      </p:sp>
      <p:sp>
        <p:nvSpPr>
          <p:cNvPr id="5136" name="AutoShape 22"/>
          <p:cNvSpPr>
            <a:spLocks noChangeArrowheads="1"/>
          </p:cNvSpPr>
          <p:nvPr/>
        </p:nvSpPr>
        <p:spPr bwMode="auto">
          <a:xfrm rot="20503018" flipV="1">
            <a:off x="5076825" y="4149725"/>
            <a:ext cx="358775" cy="531813"/>
          </a:xfrm>
          <a:prstGeom prst="upArrow">
            <a:avLst>
              <a:gd name="adj1" fmla="val 50000"/>
              <a:gd name="adj2" fmla="val 3705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37" name="Text Box 23"/>
          <p:cNvSpPr txBox="1">
            <a:spLocks noChangeArrowheads="1"/>
          </p:cNvSpPr>
          <p:nvPr/>
        </p:nvSpPr>
        <p:spPr bwMode="auto">
          <a:xfrm>
            <a:off x="5580063" y="3933825"/>
            <a:ext cx="2952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Ez azt mutatja a több szobás Pályákon, hogy merre van a cél. Ha megérinted, átjutsz egy másik szobába.</a:t>
            </a:r>
          </a:p>
        </p:txBody>
      </p:sp>
      <p:sp>
        <p:nvSpPr>
          <p:cNvPr id="2" name="Téglalap 1">
            <a:hlinkClick r:id="rId3" action="ppaction://hlinksldjump"/>
          </p:cNvPr>
          <p:cNvSpPr/>
          <p:nvPr/>
        </p:nvSpPr>
        <p:spPr>
          <a:xfrm>
            <a:off x="7270750" y="260350"/>
            <a:ext cx="16224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Tovább </a:t>
            </a:r>
            <a:r>
              <a:rPr lang="hu-HU" dirty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5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15. </a:t>
            </a:r>
            <a:r>
              <a:rPr lang="hu-HU" dirty="0"/>
              <a:t>pálya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 flipH="1">
            <a:off x="0" y="1052736"/>
            <a:ext cx="9144000" cy="580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2204864"/>
            <a:ext cx="7740352" cy="36004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652120" y="2204864"/>
            <a:ext cx="458912" cy="236788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1" name="Rectangle 21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6588224" y="1052736"/>
            <a:ext cx="1152128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22" name="Egyenes összekötő nyíllal 21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11032" y="3068960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11032" y="3573016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01281" y="4149080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2702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23487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1995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8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475656" y="2562402"/>
            <a:ext cx="4176464" cy="201034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9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847372" y="5805264"/>
            <a:ext cx="495672" cy="105432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30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04100" y="3284984"/>
            <a:ext cx="495672" cy="271100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-28195" y="599598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169349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5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15. </a:t>
            </a:r>
            <a:r>
              <a:rPr lang="hu-HU" dirty="0"/>
              <a:t>pálya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 flipH="1">
            <a:off x="0" y="1052736"/>
            <a:ext cx="9144000" cy="580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2204864"/>
            <a:ext cx="7740352" cy="36004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Ezek a nyilak pirosak!</a:t>
            </a:r>
            <a:endParaRPr lang="hu-HU" dirty="0"/>
          </a:p>
        </p:txBody>
      </p:sp>
      <p:cxnSp>
        <p:nvCxnSpPr>
          <p:cNvPr id="12" name="Egyenes összekötő nyíllal 11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11032" y="3068960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652120" y="2204864"/>
            <a:ext cx="458912" cy="236788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cxnSp>
        <p:nvCxnSpPr>
          <p:cNvPr id="14" name="Egyenes összekötő nyíllal 13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11032" y="3573016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hlinkHover r:id="rId2" action="ppaction://hlinksldjump">
              <a:snd r:embed="rId4" name="arrow.wav"/>
            </a:hlinkHover>
          </p:cNvPr>
          <p:cNvCxnSpPr/>
          <p:nvPr/>
        </p:nvCxnSpPr>
        <p:spPr>
          <a:xfrm>
            <a:off x="6101281" y="4149080"/>
            <a:ext cx="5755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475656" y="2562402"/>
            <a:ext cx="4176464" cy="201034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0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2702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2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23487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3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1995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4" name="Rectangle 21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5498962" y="4572744"/>
            <a:ext cx="3645038" cy="22743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847372" y="5805264"/>
            <a:ext cx="495672" cy="105432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04100" y="3284984"/>
            <a:ext cx="495672" cy="271100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-28195" y="599598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483957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25000" fill="remove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7778E-6 -3.7037E-6 L 0.44601 -3.703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25556" fill="remove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-3.7037E-6 L 0.44601 -3.7037E-6 " pathEditMode="relative" rAng="0" ptsTypes="AA">
                                      <p:cBhvr>
                                        <p:cTn id="8" dur="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25000" fill="remove" nodeType="withEffect">
                                  <p:stCondLst>
                                    <p:cond delay="560"/>
                                  </p:stCondLst>
                                  <p:childTnLst>
                                    <p:animMotion origin="layout" path="M -0.00173 -2.59259E-6 L 0.44427 -2.59259E-6 " pathEditMode="relative" rAng="0" ptsTypes="AA">
                                      <p:cBhvr>
                                        <p:cTn id="10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5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/>
              <a:t>3. </a:t>
            </a:r>
            <a:r>
              <a:rPr lang="hu-HU" dirty="0" smtClean="0"/>
              <a:t>sorozat 15. </a:t>
            </a:r>
            <a:r>
              <a:rPr lang="hu-HU" dirty="0"/>
              <a:t>pálya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 flipH="1">
            <a:off x="0" y="1052736"/>
            <a:ext cx="9144000" cy="580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Rectangle 20">
            <a:hlinkHover r:id="rId4" action="ppaction://hlinksldjump">
              <a:snd r:embed="rId5" name="applause.wav"/>
            </a:hlinkHover>
          </p:cNvPr>
          <p:cNvSpPr>
            <a:spLocks noChangeArrowheads="1"/>
          </p:cNvSpPr>
          <p:nvPr/>
        </p:nvSpPr>
        <p:spPr bwMode="auto">
          <a:xfrm>
            <a:off x="-28195" y="5995988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8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2204864"/>
            <a:ext cx="7740352" cy="36004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652120" y="2204864"/>
            <a:ext cx="458912" cy="236788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9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475656" y="2562402"/>
            <a:ext cx="4176464" cy="201034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0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2702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2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23487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3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199525" y="2564904"/>
            <a:ext cx="1035350" cy="229837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1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847372" y="5805264"/>
            <a:ext cx="495672" cy="105432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04100" y="3284984"/>
            <a:ext cx="495672" cy="271100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6948488" y="333375"/>
            <a:ext cx="792162" cy="7191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7740650" y="333375"/>
            <a:ext cx="7921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7235825" y="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/>
              <a:t>2. szoba</a:t>
            </a:r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8172450" y="549275"/>
            <a:ext cx="287338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7019925" y="549275"/>
            <a:ext cx="287338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13876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1.11111E-6 0.28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4.81481E-6 L -1.11111E-6 0.28402 " pathEditMode="relative" rAng="0" ptsTypes="AA">
                                      <p:cBhvr>
                                        <p:cTn id="8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100000" autoRev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11111E-6 4.81481E-6 L -1.11111E-6 0.28402 " pathEditMode="relative" rAng="0" ptsTypes="AA">
                                      <p:cBhvr>
                                        <p:cTn id="10" dur="6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sorozat kész!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Teljesítetted a harmadik sorozatot!</a:t>
            </a:r>
          </a:p>
          <a:p>
            <a:r>
              <a:rPr lang="hu-HU" dirty="0" smtClean="0"/>
              <a:t>Egyenlőre a játék végére értél! </a:t>
            </a:r>
            <a:br>
              <a:rPr lang="hu-HU" dirty="0" smtClean="0"/>
            </a:br>
            <a:r>
              <a:rPr lang="hu-HU" dirty="0" smtClean="0"/>
              <a:t>A 4. sorozat még nem készült el.</a:t>
            </a:r>
          </a:p>
          <a:p>
            <a:r>
              <a:rPr lang="hu-HU" dirty="0" smtClean="0"/>
              <a:t>Azonban innen elérhető egy térkép, aminek segítségével választhatsz pályát az első 3 sorozat akármelyikéről. </a:t>
            </a:r>
          </a:p>
          <a:p>
            <a:endParaRPr lang="hu-HU" dirty="0"/>
          </a:p>
        </p:txBody>
      </p:sp>
      <p:sp>
        <p:nvSpPr>
          <p:cNvPr id="5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5445125"/>
            <a:ext cx="2052638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Sorozat</a:t>
            </a:r>
            <a:endParaRPr lang="hu-HU" sz="2000" dirty="0"/>
          </a:p>
          <a:p>
            <a:pPr algn="ctr"/>
            <a:r>
              <a:rPr lang="hu-HU" sz="2000" dirty="0"/>
              <a:t>újrajátszása</a:t>
            </a:r>
          </a:p>
        </p:txBody>
      </p:sp>
      <p:sp>
        <p:nvSpPr>
          <p:cNvPr id="7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9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912" y="5445125"/>
            <a:ext cx="2052638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Térkép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739603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3091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8000" dirty="0" smtClean="0"/>
              <a:t>4. sorozat</a:t>
            </a:r>
          </a:p>
        </p:txBody>
      </p:sp>
      <p:sp>
        <p:nvSpPr>
          <p:cNvPr id="460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35375" y="4724400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Indul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812088" y="188913"/>
            <a:ext cx="10795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Jelszó:</a:t>
            </a:r>
          </a:p>
          <a:p>
            <a:pPr algn="ctr"/>
            <a:r>
              <a:rPr lang="hu-HU" dirty="0" smtClean="0"/>
              <a:t>---</a:t>
            </a:r>
            <a:endParaRPr lang="hu-HU" dirty="0"/>
          </a:p>
        </p:txBody>
      </p:sp>
      <p:sp>
        <p:nvSpPr>
          <p:cNvPr id="4608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375" y="5876925"/>
            <a:ext cx="15113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Vissza</a:t>
            </a:r>
          </a:p>
        </p:txBody>
      </p:sp>
      <p:sp>
        <p:nvSpPr>
          <p:cNvPr id="46087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169863"/>
            <a:ext cx="1511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Pályaválasztó</a:t>
            </a:r>
          </a:p>
          <a:p>
            <a:pPr algn="ctr"/>
            <a:r>
              <a:rPr lang="hu-HU" dirty="0" smtClean="0"/>
              <a:t>térkép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34558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16. pálya</a:t>
            </a:r>
            <a:endParaRPr lang="hu-HU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7596188" y="4724400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Ellenőrző</a:t>
            </a:r>
            <a:br>
              <a:rPr lang="hu-HU" dirty="0"/>
            </a:br>
            <a:r>
              <a:rPr lang="hu-HU" dirty="0"/>
              <a:t>pont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16</a:t>
            </a:r>
            <a:endParaRPr lang="hu-HU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67544" y="170080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5427651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0" y="1588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5" name="Szövegdoboz 15"/>
          <p:cNvSpPr txBox="1">
            <a:spLocks noChangeArrowheads="1"/>
          </p:cNvSpPr>
          <p:nvPr/>
        </p:nvSpPr>
        <p:spPr bwMode="auto">
          <a:xfrm>
            <a:off x="3348038" y="185738"/>
            <a:ext cx="2879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dirty="0" smtClean="0"/>
              <a:t>4. sorozat 16. </a:t>
            </a:r>
            <a:r>
              <a:rPr lang="hu-HU" dirty="0"/>
              <a:t>pálya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 flipH="1">
            <a:off x="323528" y="1520539"/>
            <a:ext cx="8712968" cy="15307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1700808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 flipH="1">
            <a:off x="2771800" y="2206452"/>
            <a:ext cx="576238" cy="40308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 flipH="1">
            <a:off x="3957397" y="3026160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 flipH="1">
            <a:off x="5148064" y="3053815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 flipH="1">
            <a:off x="6271306" y="3051313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flipH="1">
            <a:off x="7452320" y="3026160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flipH="1">
            <a:off x="8460432" y="3051313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 flipH="1">
            <a:off x="501891" y="3051312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 flipH="1">
            <a:off x="1619672" y="3051312"/>
            <a:ext cx="576064" cy="31683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8244362" y="5445224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8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00268" y="576555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583854" y="576555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759770" y="576555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924300" y="573952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AutoShape 26">
            <a:hlinkClick r:id="" action="ppaction://noaction" highlightClick="1">
              <a:snd r:embed="rId6" name="voltage.wav"/>
            </a:hlinkClick>
          </p:cNvPr>
          <p:cNvSpPr>
            <a:spLocks noChangeArrowheads="1"/>
          </p:cNvSpPr>
          <p:nvPr/>
        </p:nvSpPr>
        <p:spPr bwMode="auto">
          <a:xfrm>
            <a:off x="5129758" y="5765550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235488" y="5740431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7416502" y="5718929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331144" y="3053815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2694438" y="3060948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7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741883" y="3053815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8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896036" y="3060948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29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6019278" y="3060948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30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7109796" y="3053815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31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8040283" y="3060948"/>
            <a:ext cx="1080120" cy="29053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635437" y="37040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Nem működik?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5988045" y="935697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Javítsd meg a javítógombbal!</a:t>
            </a:r>
            <a:endParaRPr lang="hu-HU" dirty="0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7740352" y="1305029"/>
            <a:ext cx="323850" cy="6118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zis 36">
            <a:hlinkClick r:id="" action="ppaction://noaction">
              <a:snd r:embed="rId7" name="camera.wav"/>
            </a:hlinkClick>
          </p:cNvPr>
          <p:cNvSpPr/>
          <p:nvPr/>
        </p:nvSpPr>
        <p:spPr>
          <a:xfrm>
            <a:off x="7968382" y="1916832"/>
            <a:ext cx="551959" cy="5519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29758" y="5755374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9415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9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17. pálya</a:t>
            </a:r>
            <a:endParaRPr lang="hu-HU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284663" y="3270250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17</a:t>
            </a:r>
            <a:endParaRPr lang="hu-HU" dirty="0"/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4428331" y="3559175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16</a:t>
            </a:r>
            <a:endParaRPr lang="hu-HU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1560" y="558924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6295782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-18555" y="4195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 flipH="1">
            <a:off x="611560" y="1196752"/>
            <a:ext cx="7992888" cy="5256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560" y="558924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  <p:sp>
        <p:nvSpPr>
          <p:cNvPr id="7" name="Rectangle 20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7740848" y="5599112"/>
            <a:ext cx="8636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Cél</a:t>
            </a:r>
          </a:p>
        </p:txBody>
      </p:sp>
      <p:sp>
        <p:nvSpPr>
          <p:cNvPr id="12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1621555" y="1192762"/>
            <a:ext cx="502173" cy="5482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3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3136102" y="1008191"/>
            <a:ext cx="502173" cy="5482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4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4553445" y="1157119"/>
            <a:ext cx="502173" cy="5482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5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5868144" y="1191816"/>
            <a:ext cx="502173" cy="5482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6" name="Rectangle 29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7189926" y="1137105"/>
            <a:ext cx="502173" cy="54821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dirty="0"/>
          </a:p>
        </p:txBody>
      </p:sp>
      <p:sp>
        <p:nvSpPr>
          <p:cNvPr id="17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824118" y="2564904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339752" y="4437112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779912" y="2564904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83865" y="4437112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AutoShape 2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485639" y="2562537"/>
            <a:ext cx="647700" cy="503238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Szövegdoboz 27"/>
          <p:cNvSpPr txBox="1">
            <a:spLocks noChangeArrowheads="1"/>
          </p:cNvSpPr>
          <p:nvPr/>
        </p:nvSpPr>
        <p:spPr bwMode="auto">
          <a:xfrm>
            <a:off x="7537160" y="231207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Időkorlát:</a:t>
            </a:r>
          </a:p>
          <a:p>
            <a:pPr eaLnBrk="1" hangingPunct="1"/>
            <a:r>
              <a:rPr lang="hu-HU"/>
              <a:t>10 mp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629043" y="29200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4. sorozat 17. pálya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995936" y="29200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Legyél gyors, de óvatos!</a:t>
            </a:r>
          </a:p>
        </p:txBody>
      </p:sp>
      <p:sp>
        <p:nvSpPr>
          <p:cNvPr id="23" name="Oval 39"/>
          <p:cNvSpPr>
            <a:spLocks noChangeArrowheads="1"/>
          </p:cNvSpPr>
          <p:nvPr/>
        </p:nvSpPr>
        <p:spPr bwMode="auto">
          <a:xfrm>
            <a:off x="108754" y="76711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509029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7" dur="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Lejárt az idő!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Próbáld újra!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sp>
        <p:nvSpPr>
          <p:cNvPr id="44037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4652963"/>
            <a:ext cx="15113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Kilépés</a:t>
            </a:r>
          </a:p>
        </p:txBody>
      </p:sp>
      <p:sp>
        <p:nvSpPr>
          <p:cNvPr id="6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3429000"/>
            <a:ext cx="3024188" cy="720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>
                <a:sym typeface="Wingdings" pitchFamily="2" charset="2"/>
              </a:rPr>
              <a:t>Újrakezdés a </a:t>
            </a:r>
            <a:r>
              <a:rPr lang="hu-HU" sz="2000" dirty="0" smtClean="0">
                <a:sym typeface="Wingdings" pitchFamily="2" charset="2"/>
              </a:rPr>
              <a:t>16. </a:t>
            </a:r>
            <a:r>
              <a:rPr lang="hu-HU" sz="2000" dirty="0">
                <a:sym typeface="Wingdings" pitchFamily="2" charset="2"/>
              </a:rPr>
              <a:t>pályától</a:t>
            </a:r>
          </a:p>
        </p:txBody>
      </p:sp>
    </p:spTree>
    <p:extLst>
      <p:ext uri="{BB962C8B-B14F-4D97-AF65-F5344CB8AC3E}">
        <p14:creationId xmlns:p14="http://schemas.microsoft.com/office/powerpoint/2010/main" val="128102553"/>
      </p:ext>
    </p:extLst>
  </p:cSld>
  <p:clrMapOvr>
    <a:masterClrMapping/>
  </p:clrMapOvr>
  <p:transition advClick="0"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288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Elemek leírása 2. oldal </a:t>
            </a:r>
          </a:p>
        </p:txBody>
      </p:sp>
      <p:sp>
        <p:nvSpPr>
          <p:cNvPr id="614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750" y="5830888"/>
            <a:ext cx="18732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4500">
                <a:sym typeface="Wingdings" pitchFamily="2" charset="2"/>
              </a:rPr>
              <a:t>Start</a:t>
            </a:r>
            <a:endParaRPr lang="hu-HU" sz="4500"/>
          </a:p>
        </p:txBody>
      </p:sp>
      <p:sp>
        <p:nvSpPr>
          <p:cNvPr id="2" name="Téglalap 1">
            <a:hlinkClick r:id="rId3" action="ppaction://hlinksldjump"/>
          </p:cNvPr>
          <p:cNvSpPr/>
          <p:nvPr/>
        </p:nvSpPr>
        <p:spPr>
          <a:xfrm>
            <a:off x="7270750" y="260350"/>
            <a:ext cx="16224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hu-HU" dirty="0">
                <a:solidFill>
                  <a:schemeClr val="tx1"/>
                </a:solidFill>
              </a:rPr>
              <a:t>Vissza</a:t>
            </a:r>
          </a:p>
        </p:txBody>
      </p:sp>
      <p:sp>
        <p:nvSpPr>
          <p:cNvPr id="22" name="Ellipszis 21"/>
          <p:cNvSpPr/>
          <p:nvPr/>
        </p:nvSpPr>
        <p:spPr>
          <a:xfrm>
            <a:off x="684213" y="1608138"/>
            <a:ext cx="881062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150" name="Szövegdoboz 3"/>
          <p:cNvSpPr txBox="1">
            <a:spLocks noChangeArrowheads="1"/>
          </p:cNvSpPr>
          <p:nvPr/>
        </p:nvSpPr>
        <p:spPr bwMode="auto">
          <a:xfrm>
            <a:off x="1952625" y="1731963"/>
            <a:ext cx="4995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Ez egy újraaktiváló gomb, ezt megnyomva minden utat visszakapsz, ami eltűnt. </a:t>
            </a:r>
          </a:p>
        </p:txBody>
      </p:sp>
      <p:sp>
        <p:nvSpPr>
          <p:cNvPr id="6151" name="Szövegdoboz 4"/>
          <p:cNvSpPr txBox="1">
            <a:spLocks noChangeArrowheads="1"/>
          </p:cNvSpPr>
          <p:nvPr/>
        </p:nvSpPr>
        <p:spPr bwMode="auto">
          <a:xfrm>
            <a:off x="687388" y="4076700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A későbbi pályákon megjelenhetnek újabb elemek is, ezek leírását az adott pályán találod!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584200" y="2514600"/>
            <a:ext cx="10810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153" name="Szövegdoboz 5"/>
          <p:cNvSpPr txBox="1">
            <a:spLocks noChangeArrowheads="1"/>
          </p:cNvSpPr>
          <p:nvPr/>
        </p:nvSpPr>
        <p:spPr bwMode="auto">
          <a:xfrm>
            <a:off x="2124075" y="2781300"/>
            <a:ext cx="5761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Ez a kör jelzi a maradék időt. Ha elfogy, újra kell kezdeni a legutóbbi ellenőrzőponttól.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4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Bónusz pálya!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196951"/>
          </a:xfrm>
        </p:spPr>
        <p:txBody>
          <a:bodyPr/>
          <a:lstStyle/>
          <a:p>
            <a:r>
              <a:rPr lang="hu-HU" sz="2400" dirty="0" smtClean="0"/>
              <a:t>Teljesítetted a 17. pályát, ezzel kinyitottad a játék első bónusz pályáját, aminek jele N1.</a:t>
            </a:r>
          </a:p>
          <a:p>
            <a:r>
              <a:rPr lang="hu-HU" sz="2400" dirty="0" smtClean="0"/>
              <a:t>A bónusz pályák nagyon nehéz pályák, de ha megcsinálod, nagy jutalom vár rád!</a:t>
            </a:r>
          </a:p>
          <a:p>
            <a:r>
              <a:rPr lang="hu-HU" sz="2400" dirty="0" smtClean="0"/>
              <a:t>Most választhatsz, hogy a játékban következő normális (18.) pályára vagy a bónusz pályára mész. (Később is átmehetsz a bónusz pályára, ha a térképen megnyomod az N1-et.)</a:t>
            </a:r>
          </a:p>
        </p:txBody>
      </p:sp>
      <p:sp>
        <p:nvSpPr>
          <p:cNvPr id="4" name="Téglalap 3">
            <a:hlinkClick r:id="rId2" action="ppaction://hlinksldjump"/>
          </p:cNvPr>
          <p:cNvSpPr/>
          <p:nvPr/>
        </p:nvSpPr>
        <p:spPr>
          <a:xfrm>
            <a:off x="1763713" y="5157788"/>
            <a:ext cx="1947862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Tovább a 18. pályára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>
            <a:hlinkClick r:id="rId3" action="ppaction://hlinksldjump"/>
          </p:cNvPr>
          <p:cNvSpPr/>
          <p:nvPr/>
        </p:nvSpPr>
        <p:spPr>
          <a:xfrm>
            <a:off x="5511800" y="5122863"/>
            <a:ext cx="1946275" cy="10080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Tovább az N1. pályára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029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18. pálya</a:t>
            </a:r>
            <a:endParaRPr lang="hu-HU" dirty="0"/>
          </a:p>
        </p:txBody>
      </p:sp>
      <p:sp>
        <p:nvSpPr>
          <p:cNvPr id="4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4663" y="327025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17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4428331" y="3559175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16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4428332" y="2844800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4662" y="2555421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18</a:t>
            </a:r>
            <a:endParaRPr lang="hu-HU" dirty="0"/>
          </a:p>
        </p:txBody>
      </p:sp>
      <p:sp>
        <p:nvSpPr>
          <p:cNvPr id="9" name="Rectangl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4048" y="3269796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N1</a:t>
            </a:r>
            <a:endParaRPr lang="hu-HU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4580732" y="3422650"/>
            <a:ext cx="423316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609544" y="5301208"/>
            <a:ext cx="13684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Ellenőrző</a:t>
            </a:r>
            <a:br>
              <a:rPr lang="hu-HU" dirty="0"/>
            </a:br>
            <a:r>
              <a:rPr lang="hu-HU" dirty="0"/>
              <a:t>pont</a:t>
            </a:r>
          </a:p>
        </p:txBody>
      </p:sp>
    </p:spTree>
    <p:extLst>
      <p:ext uri="{BB962C8B-B14F-4D97-AF65-F5344CB8AC3E}">
        <p14:creationId xmlns:p14="http://schemas.microsoft.com/office/powerpoint/2010/main" val="19276379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N1. pálya</a:t>
            </a:r>
            <a:endParaRPr lang="hu-HU" dirty="0"/>
          </a:p>
        </p:txBody>
      </p:sp>
      <p:sp>
        <p:nvSpPr>
          <p:cNvPr id="4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4663" y="327025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17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4428331" y="3559175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16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4428332" y="2844800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4662" y="2555421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18</a:t>
            </a:r>
            <a:endParaRPr lang="hu-HU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004048" y="3269796"/>
            <a:ext cx="287338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N1</a:t>
            </a:r>
            <a:endParaRPr lang="hu-HU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4580732" y="3422650"/>
            <a:ext cx="423316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07504" y="18864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2317010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hlinkHover r:id="rId2" action="ppaction://hlinksldjump">
              <a:snd r:embed="rId3" name="laser.wav"/>
            </a:hlinkHover>
          </p:cNvPr>
          <p:cNvSpPr>
            <a:spLocks noChangeArrowheads="1"/>
          </p:cNvSpPr>
          <p:nvPr/>
        </p:nvSpPr>
        <p:spPr bwMode="auto">
          <a:xfrm>
            <a:off x="-18555" y="4195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504" y="188640"/>
            <a:ext cx="8636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5773924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Pályaválasztó térkép</a:t>
            </a:r>
            <a:endParaRPr lang="hu-HU" dirty="0"/>
          </a:p>
        </p:txBody>
      </p:sp>
      <p:sp>
        <p:nvSpPr>
          <p:cNvPr id="4" name="Téglalap 3">
            <a:hlinkClick r:id="rId2" action="ppaction://hlinksldjump"/>
          </p:cNvPr>
          <p:cNvSpPr/>
          <p:nvPr/>
        </p:nvSpPr>
        <p:spPr>
          <a:xfrm>
            <a:off x="2627784" y="3566388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1.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5" name="Téglalap 4">
            <a:hlinkClick r:id="rId3" action="ppaction://hlinksldjump"/>
          </p:cNvPr>
          <p:cNvSpPr/>
          <p:nvPr/>
        </p:nvSpPr>
        <p:spPr>
          <a:xfrm>
            <a:off x="3924739" y="3566388"/>
            <a:ext cx="9361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2.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6" name="Téglalap 5">
            <a:hlinkClick r:id="rId4" action="ppaction://hlinksldjump"/>
          </p:cNvPr>
          <p:cNvSpPr/>
          <p:nvPr/>
        </p:nvSpPr>
        <p:spPr>
          <a:xfrm>
            <a:off x="5201637" y="3566388"/>
            <a:ext cx="93610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3.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347864" y="241159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Válassz sorozatot!</a:t>
            </a:r>
            <a:endParaRPr lang="hu-HU" dirty="0"/>
          </a:p>
        </p:txBody>
      </p:sp>
      <p:sp>
        <p:nvSpPr>
          <p:cNvPr id="17" name="AutoShape 2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088" y="188913"/>
            <a:ext cx="10795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Jelszó:</a:t>
            </a:r>
          </a:p>
          <a:p>
            <a:pPr algn="ctr"/>
            <a:r>
              <a:rPr lang="hu-HU" dirty="0" smtClean="0"/>
              <a:t>drd66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07720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sorozat pályái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63888" y="151614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Válassz pályát!</a:t>
            </a:r>
            <a:endParaRPr lang="hu-HU" dirty="0"/>
          </a:p>
        </p:txBody>
      </p:sp>
      <p:sp>
        <p:nvSpPr>
          <p:cNvPr id="5" name="Rectangle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24981" y="3573016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</a:t>
            </a:r>
          </a:p>
        </p:txBody>
      </p:sp>
      <p:sp>
        <p:nvSpPr>
          <p:cNvPr id="6" name="Rectangle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2681" y="3573016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2</a:t>
            </a:r>
          </a:p>
        </p:txBody>
      </p:sp>
      <p:sp>
        <p:nvSpPr>
          <p:cNvPr id="7" name="Rectangle 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20381" y="3573016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3</a:t>
            </a:r>
          </a:p>
        </p:txBody>
      </p:sp>
      <p:sp>
        <p:nvSpPr>
          <p:cNvPr id="8" name="Rectangle 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968081" y="3573016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4</a:t>
            </a:r>
          </a:p>
        </p:txBody>
      </p:sp>
      <p:sp>
        <p:nvSpPr>
          <p:cNvPr id="9" name="Rectangle 3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44344" y="3573016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5</a:t>
            </a:r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>
            <a:off x="3312319" y="3717479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3961606" y="371747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4609306" y="371747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>
            <a:off x="5257006" y="3717479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19" name="Téglalap 18">
            <a:hlinkClick r:id="rId8" action="ppaction://hlinksldjump"/>
          </p:cNvPr>
          <p:cNvSpPr/>
          <p:nvPr/>
        </p:nvSpPr>
        <p:spPr>
          <a:xfrm>
            <a:off x="1907704" y="5395023"/>
            <a:ext cx="9361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2.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20" name="Téglalap 19">
            <a:hlinkClick r:id="rId9" action="ppaction://hlinksldjump"/>
          </p:cNvPr>
          <p:cNvSpPr/>
          <p:nvPr/>
        </p:nvSpPr>
        <p:spPr>
          <a:xfrm>
            <a:off x="3095836" y="5395023"/>
            <a:ext cx="93610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3.</a:t>
            </a:r>
            <a:endParaRPr lang="hu-H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895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sorozat pályái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63888" y="151614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Válassz pályát!</a:t>
            </a:r>
            <a:endParaRPr lang="hu-HU" dirty="0"/>
          </a:p>
        </p:txBody>
      </p:sp>
      <p:sp>
        <p:nvSpPr>
          <p:cNvPr id="5" name="Rectangl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6225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10</a:t>
            </a:r>
          </a:p>
        </p:txBody>
      </p:sp>
      <p:sp>
        <p:nvSpPr>
          <p:cNvPr id="6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0995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9</a:t>
            </a:r>
          </a:p>
        </p:txBody>
      </p:sp>
      <p:sp>
        <p:nvSpPr>
          <p:cNvPr id="7" name="Rectangl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5765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8</a:t>
            </a:r>
          </a:p>
        </p:txBody>
      </p:sp>
      <p:sp>
        <p:nvSpPr>
          <p:cNvPr id="8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05350" y="3213100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7</a:t>
            </a:r>
          </a:p>
        </p:txBody>
      </p:sp>
      <p:sp>
        <p:nvSpPr>
          <p:cNvPr id="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1613" y="3213100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6</a:t>
            </a:r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3049588" y="3357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369887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434657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499427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18" name="Téglalap 17">
            <a:hlinkClick r:id="rId8" action="ppaction://hlinksldjump"/>
          </p:cNvPr>
          <p:cNvSpPr/>
          <p:nvPr/>
        </p:nvSpPr>
        <p:spPr>
          <a:xfrm>
            <a:off x="683568" y="5408873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1.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20" name="Téglalap 19">
            <a:hlinkClick r:id="rId9" action="ppaction://hlinksldjump"/>
          </p:cNvPr>
          <p:cNvSpPr/>
          <p:nvPr/>
        </p:nvSpPr>
        <p:spPr>
          <a:xfrm>
            <a:off x="3095836" y="5395023"/>
            <a:ext cx="93610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3.</a:t>
            </a:r>
            <a:endParaRPr lang="hu-H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703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sorozat pályái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63888" y="151614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Válassz pályát!</a:t>
            </a:r>
            <a:endParaRPr lang="hu-HU" dirty="0"/>
          </a:p>
        </p:txBody>
      </p:sp>
      <p:sp>
        <p:nvSpPr>
          <p:cNvPr id="5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15606" y="4391487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11</a:t>
            </a:r>
          </a:p>
        </p:txBody>
      </p:sp>
      <p:cxnSp>
        <p:nvCxnSpPr>
          <p:cNvPr id="6" name="Egyenes összekötő 5"/>
          <p:cNvCxnSpPr>
            <a:stCxn id="5" idx="0"/>
            <a:endCxn id="5" idx="0"/>
          </p:cNvCxnSpPr>
          <p:nvPr/>
        </p:nvCxnSpPr>
        <p:spPr>
          <a:xfrm>
            <a:off x="4360069" y="43914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stCxn id="5" idx="0"/>
          </p:cNvCxnSpPr>
          <p:nvPr/>
        </p:nvCxnSpPr>
        <p:spPr>
          <a:xfrm flipV="1">
            <a:off x="4360069" y="4031124"/>
            <a:ext cx="431800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>
            <a:stCxn id="5" idx="0"/>
          </p:cNvCxnSpPr>
          <p:nvPr/>
        </p:nvCxnSpPr>
        <p:spPr>
          <a:xfrm flipH="1" flipV="1">
            <a:off x="3963194" y="4031124"/>
            <a:ext cx="396875" cy="3603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20319" y="3719974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12</a:t>
            </a:r>
          </a:p>
        </p:txBody>
      </p:sp>
      <p:sp>
        <p:nvSpPr>
          <p:cNvPr id="10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47406" y="3729499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13</a:t>
            </a:r>
          </a:p>
        </p:txBody>
      </p:sp>
      <p:sp>
        <p:nvSpPr>
          <p:cNvPr id="11" name="Rectangl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215606" y="3077037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14</a:t>
            </a:r>
          </a:p>
        </p:txBody>
      </p:sp>
      <p:cxnSp>
        <p:nvCxnSpPr>
          <p:cNvPr id="12" name="Egyenes összekötő nyíllal 11"/>
          <p:cNvCxnSpPr>
            <a:stCxn id="9" idx="0"/>
            <a:endCxn id="11" idx="2"/>
          </p:cNvCxnSpPr>
          <p:nvPr/>
        </p:nvCxnSpPr>
        <p:spPr>
          <a:xfrm flipV="1">
            <a:off x="3963194" y="3365962"/>
            <a:ext cx="396875" cy="354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10" idx="0"/>
            <a:endCxn id="11" idx="2"/>
          </p:cNvCxnSpPr>
          <p:nvPr/>
        </p:nvCxnSpPr>
        <p:spPr>
          <a:xfrm flipH="1" flipV="1">
            <a:off x="4360069" y="3365962"/>
            <a:ext cx="431800" cy="36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215606" y="2362662"/>
            <a:ext cx="287338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15</a:t>
            </a:r>
          </a:p>
        </p:txBody>
      </p:sp>
      <p:cxnSp>
        <p:nvCxnSpPr>
          <p:cNvPr id="15" name="Egyenes összekötő nyíllal 14"/>
          <p:cNvCxnSpPr>
            <a:stCxn id="11" idx="0"/>
            <a:endCxn id="14" idx="2"/>
          </p:cNvCxnSpPr>
          <p:nvPr/>
        </p:nvCxnSpPr>
        <p:spPr>
          <a:xfrm flipV="1">
            <a:off x="4360069" y="2651587"/>
            <a:ext cx="0" cy="4254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18" name="Téglalap 17">
            <a:hlinkClick r:id="rId8" action="ppaction://hlinksldjump"/>
          </p:cNvPr>
          <p:cNvSpPr/>
          <p:nvPr/>
        </p:nvSpPr>
        <p:spPr>
          <a:xfrm>
            <a:off x="683568" y="5408873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1.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19" name="Téglalap 18">
            <a:hlinkClick r:id="rId9" action="ppaction://hlinksldjump"/>
          </p:cNvPr>
          <p:cNvSpPr/>
          <p:nvPr/>
        </p:nvSpPr>
        <p:spPr>
          <a:xfrm>
            <a:off x="1907704" y="5395023"/>
            <a:ext cx="9361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2.</a:t>
            </a:r>
            <a:endParaRPr lang="hu-H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111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sorozat pályái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63888" y="151614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Válassz pályát!</a:t>
            </a:r>
            <a:endParaRPr lang="hu-HU" dirty="0"/>
          </a:p>
        </p:txBody>
      </p:sp>
      <p:sp>
        <p:nvSpPr>
          <p:cNvPr id="17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052637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u-HU" sz="2000" dirty="0" smtClean="0"/>
              <a:t>Főmenü</a:t>
            </a:r>
            <a:endParaRPr lang="hu-HU" sz="2000" dirty="0"/>
          </a:p>
        </p:txBody>
      </p:sp>
      <p:sp>
        <p:nvSpPr>
          <p:cNvPr id="18" name="Téglalap 17">
            <a:hlinkClick r:id="rId3" action="ppaction://hlinksldjump"/>
          </p:cNvPr>
          <p:cNvSpPr/>
          <p:nvPr/>
        </p:nvSpPr>
        <p:spPr>
          <a:xfrm>
            <a:off x="683568" y="5408873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1.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19" name="Téglalap 18">
            <a:hlinkClick r:id="rId4" action="ppaction://hlinksldjump"/>
          </p:cNvPr>
          <p:cNvSpPr/>
          <p:nvPr/>
        </p:nvSpPr>
        <p:spPr>
          <a:xfrm>
            <a:off x="1907704" y="5395023"/>
            <a:ext cx="9361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2.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20" name="Téglalap 19">
            <a:hlinkClick r:id="rId5" action="ppaction://hlinksldjump"/>
          </p:cNvPr>
          <p:cNvSpPr/>
          <p:nvPr/>
        </p:nvSpPr>
        <p:spPr>
          <a:xfrm>
            <a:off x="3095836" y="5395023"/>
            <a:ext cx="93610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000" dirty="0" smtClean="0">
                <a:solidFill>
                  <a:schemeClr val="tx1"/>
                </a:solidFill>
              </a:rPr>
              <a:t>3.</a:t>
            </a:r>
            <a:endParaRPr lang="hu-HU" sz="5000" dirty="0">
              <a:solidFill>
                <a:schemeClr val="tx1"/>
              </a:solidFill>
            </a:endParaRPr>
          </a:p>
        </p:txBody>
      </p:sp>
      <p:sp>
        <p:nvSpPr>
          <p:cNvPr id="2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284663" y="3984625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3291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Egérmutató beállítása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A játszhatóság érdekében (PowerPoint 2010 vagy 2013 esetén) tedd mindig láthatóvá az egérmutatót a következőképpen:</a:t>
            </a:r>
          </a:p>
          <a:p>
            <a:pPr>
              <a:defRPr/>
            </a:pPr>
            <a:r>
              <a:rPr lang="hu-HU" sz="2400" dirty="0" smtClean="0"/>
              <a:t>Kattints a jobb gombbal.</a:t>
            </a:r>
          </a:p>
          <a:p>
            <a:pPr>
              <a:defRPr/>
            </a:pPr>
            <a:r>
              <a:rPr lang="hu-HU" sz="2400" dirty="0" smtClean="0"/>
              <a:t>Menj rá az Egérmutató beállításai / Nyíl </a:t>
            </a:r>
            <a:r>
              <a:rPr lang="hu-HU" sz="2400" dirty="0" err="1" smtClean="0"/>
              <a:t>beállításai-ra</a:t>
            </a:r>
            <a:r>
              <a:rPr lang="hu-HU" sz="2400" dirty="0" smtClean="0"/>
              <a:t>.</a:t>
            </a:r>
          </a:p>
          <a:p>
            <a:pPr>
              <a:defRPr/>
            </a:pPr>
            <a:r>
              <a:rPr lang="hu-HU" sz="2400" dirty="0" smtClean="0"/>
              <a:t>Válaszd ki a „Látható”</a:t>
            </a:r>
            <a:r>
              <a:rPr lang="hu-HU" sz="2400" dirty="0" err="1" smtClean="0"/>
              <a:t>-t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r>
              <a:rPr lang="hu-HU" sz="2400" dirty="0" smtClean="0"/>
              <a:t>Nyomd meg a Mehet gombot a képernyőn.</a:t>
            </a:r>
          </a:p>
        </p:txBody>
      </p:sp>
      <p:sp>
        <p:nvSpPr>
          <p:cNvPr id="7172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00" y="5516563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 smtClean="0"/>
              <a:t>Mehet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2132856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8000" dirty="0" smtClean="0"/>
              <a:t>1. sorozat</a:t>
            </a:r>
          </a:p>
        </p:txBody>
      </p:sp>
      <p:sp>
        <p:nvSpPr>
          <p:cNvPr id="9220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35375" y="4724400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Indul</a:t>
            </a:r>
          </a:p>
        </p:txBody>
      </p:sp>
      <p:sp>
        <p:nvSpPr>
          <p:cNvPr id="922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375" y="5876925"/>
            <a:ext cx="15113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Vissza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1596</Words>
  <Application>Microsoft Office PowerPoint</Application>
  <PresentationFormat>Diavetítés a képernyőre (4:3 oldalarány)</PresentationFormat>
  <Paragraphs>500</Paragraphs>
  <Slides>78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78</vt:i4>
      </vt:variant>
    </vt:vector>
  </HeadingPairs>
  <TitlesOfParts>
    <vt:vector size="80" baseType="lpstr">
      <vt:lpstr>Alapértelmezett terv</vt:lpstr>
      <vt:lpstr>Bitkép</vt:lpstr>
      <vt:lpstr>Kerülgetős</vt:lpstr>
      <vt:lpstr>Egérmutató beállítása</vt:lpstr>
      <vt:lpstr>Folytatás jelszóval</vt:lpstr>
      <vt:lpstr>Verziókövetés</vt:lpstr>
      <vt:lpstr>Játékszabályok </vt:lpstr>
      <vt:lpstr>Elemek leírása </vt:lpstr>
      <vt:lpstr>Elemek leírása 2. oldal </vt:lpstr>
      <vt:lpstr>Egérmutató beállítása</vt:lpstr>
      <vt:lpstr>PowerPoint bemutató</vt:lpstr>
      <vt:lpstr>1. pálya</vt:lpstr>
      <vt:lpstr>PowerPoint bemutató</vt:lpstr>
      <vt:lpstr>Lejárt az idő!</vt:lpstr>
      <vt:lpstr>2. pálya</vt:lpstr>
      <vt:lpstr>PowerPoint bemutató</vt:lpstr>
      <vt:lpstr>Lejárt az idő!</vt:lpstr>
      <vt:lpstr>3. pálya</vt:lpstr>
      <vt:lpstr>PowerPoint bemutató</vt:lpstr>
      <vt:lpstr>Lejárt az idő!</vt:lpstr>
      <vt:lpstr>4. pálya</vt:lpstr>
      <vt:lpstr>PowerPoint bemutató</vt:lpstr>
      <vt:lpstr>Lejárt az idő!</vt:lpstr>
      <vt:lpstr>5. pálya</vt:lpstr>
      <vt:lpstr>PowerPoint bemutató</vt:lpstr>
      <vt:lpstr>Lejárt az idő!</vt:lpstr>
      <vt:lpstr>1. sorozat kész!</vt:lpstr>
      <vt:lpstr>PowerPoint bemutató</vt:lpstr>
      <vt:lpstr>6. pálya</vt:lpstr>
      <vt:lpstr>PowerPoint bemutató</vt:lpstr>
      <vt:lpstr>Lejárt az idő!</vt:lpstr>
      <vt:lpstr>7. pálya</vt:lpstr>
      <vt:lpstr>PowerPoint bemutató</vt:lpstr>
      <vt:lpstr>Lejárt az idő!</vt:lpstr>
      <vt:lpstr>8. pálya</vt:lpstr>
      <vt:lpstr>PowerPoint bemutató</vt:lpstr>
      <vt:lpstr>PowerPoint bemutató</vt:lpstr>
      <vt:lpstr>9. pálya</vt:lpstr>
      <vt:lpstr>PowerPoint bemutató</vt:lpstr>
      <vt:lpstr>PowerPoint bemutató</vt:lpstr>
      <vt:lpstr>PowerPoint bemutató</vt:lpstr>
      <vt:lpstr>PowerPoint bemutató</vt:lpstr>
      <vt:lpstr>10. pálya</vt:lpstr>
      <vt:lpstr>PowerPoint bemutató</vt:lpstr>
      <vt:lpstr>Lejárt az idő!</vt:lpstr>
      <vt:lpstr>2. sorozat kész!</vt:lpstr>
      <vt:lpstr>PowerPoint bemutató</vt:lpstr>
      <vt:lpstr>11. pálya</vt:lpstr>
      <vt:lpstr>PowerPoint bemutató</vt:lpstr>
      <vt:lpstr>Lejárt az idő!</vt:lpstr>
      <vt:lpstr>Elágazás</vt:lpstr>
      <vt:lpstr>12. pálya</vt:lpstr>
      <vt:lpstr>PowerPoint bemutató</vt:lpstr>
      <vt:lpstr>Lejárt az idő!</vt:lpstr>
      <vt:lpstr>13. pálya</vt:lpstr>
      <vt:lpstr>PowerPoint bemutató</vt:lpstr>
      <vt:lpstr>14. pálya</vt:lpstr>
      <vt:lpstr>PowerPoint bemutató</vt:lpstr>
      <vt:lpstr>PowerPoint bemutató</vt:lpstr>
      <vt:lpstr>15. pálya</vt:lpstr>
      <vt:lpstr>PowerPoint bemutató</vt:lpstr>
      <vt:lpstr>PowerPoint bemutató</vt:lpstr>
      <vt:lpstr>PowerPoint bemutató</vt:lpstr>
      <vt:lpstr>PowerPoint bemutató</vt:lpstr>
      <vt:lpstr>3. sorozat kész!</vt:lpstr>
      <vt:lpstr>PowerPoint bemutató</vt:lpstr>
      <vt:lpstr>16. pálya</vt:lpstr>
      <vt:lpstr>PowerPoint bemutató</vt:lpstr>
      <vt:lpstr>17. pálya</vt:lpstr>
      <vt:lpstr>PowerPoint bemutató</vt:lpstr>
      <vt:lpstr>Lejárt az idő!</vt:lpstr>
      <vt:lpstr>Bónusz pálya!</vt:lpstr>
      <vt:lpstr>18. pálya</vt:lpstr>
      <vt:lpstr>N1. pálya</vt:lpstr>
      <vt:lpstr>PowerPoint bemutató</vt:lpstr>
      <vt:lpstr>Pályaválasztó térkép</vt:lpstr>
      <vt:lpstr>1. sorozat pályái</vt:lpstr>
      <vt:lpstr>2. sorozat pályái</vt:lpstr>
      <vt:lpstr>3. sorozat pályái</vt:lpstr>
      <vt:lpstr>4. sorozat pályái</vt:lpstr>
    </vt:vector>
  </TitlesOfParts>
  <Company>Magyar Telekom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Kerülgetős</dc:title>
  <dc:creator>Kovacsne1kr213</dc:creator>
  <cp:lastModifiedBy>Benő</cp:lastModifiedBy>
  <cp:revision>250</cp:revision>
  <dcterms:created xsi:type="dcterms:W3CDTF">2008-06-08T07:51:29Z</dcterms:created>
  <dcterms:modified xsi:type="dcterms:W3CDTF">2014-04-11T10:37:07Z</dcterms:modified>
</cp:coreProperties>
</file>